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handoutMasterIdLst>
    <p:handoutMasterId r:id="rId38"/>
  </p:handoutMasterIdLst>
  <p:sldIdLst>
    <p:sldId id="275" r:id="rId2"/>
    <p:sldId id="281" r:id="rId3"/>
    <p:sldId id="282" r:id="rId4"/>
    <p:sldId id="303" r:id="rId5"/>
    <p:sldId id="278" r:id="rId6"/>
    <p:sldId id="277" r:id="rId7"/>
    <p:sldId id="258" r:id="rId8"/>
    <p:sldId id="283" r:id="rId9"/>
    <p:sldId id="260" r:id="rId10"/>
    <p:sldId id="304" r:id="rId11"/>
    <p:sldId id="305" r:id="rId12"/>
    <p:sldId id="285" r:id="rId13"/>
    <p:sldId id="307" r:id="rId14"/>
    <p:sldId id="286" r:id="rId15"/>
    <p:sldId id="287" r:id="rId16"/>
    <p:sldId id="288" r:id="rId17"/>
    <p:sldId id="289" r:id="rId18"/>
    <p:sldId id="309" r:id="rId19"/>
    <p:sldId id="290" r:id="rId20"/>
    <p:sldId id="291" r:id="rId21"/>
    <p:sldId id="292" r:id="rId22"/>
    <p:sldId id="310" r:id="rId23"/>
    <p:sldId id="296" r:id="rId24"/>
    <p:sldId id="315" r:id="rId25"/>
    <p:sldId id="316" r:id="rId26"/>
    <p:sldId id="317" r:id="rId27"/>
    <p:sldId id="297" r:id="rId28"/>
    <p:sldId id="311" r:id="rId29"/>
    <p:sldId id="312" r:id="rId30"/>
    <p:sldId id="298" r:id="rId31"/>
    <p:sldId id="299" r:id="rId32"/>
    <p:sldId id="300" r:id="rId33"/>
    <p:sldId id="313" r:id="rId34"/>
    <p:sldId id="302" r:id="rId35"/>
    <p:sldId id="318" r:id="rId36"/>
    <p:sldId id="314" r:id="rId37"/>
  </p:sldIdLst>
  <p:sldSz cx="9144000" cy="6858000" type="screen4x3"/>
  <p:notesSz cx="7053263" cy="10180638"/>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4660"/>
  </p:normalViewPr>
  <p:slideViewPr>
    <p:cSldViewPr>
      <p:cViewPr varScale="1">
        <p:scale>
          <a:sx n="76" d="100"/>
          <a:sy n="76"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C0A5F2-974D-2578-3115-B715A579B949}"/>
              </a:ext>
            </a:extLst>
          </p:cNvPr>
          <p:cNvSpPr>
            <a:spLocks noGrp="1"/>
          </p:cNvSpPr>
          <p:nvPr>
            <p:ph type="hdr" sz="quarter"/>
          </p:nvPr>
        </p:nvSpPr>
        <p:spPr>
          <a:xfrm>
            <a:off x="0" y="0"/>
            <a:ext cx="3055938" cy="509588"/>
          </a:xfrm>
          <a:prstGeom prst="rect">
            <a:avLst/>
          </a:prstGeom>
        </p:spPr>
        <p:txBody>
          <a:bodyPr vert="horz" lIns="98464" tIns="49233" rIns="98464" bIns="49233" rtlCol="0"/>
          <a:lstStyle>
            <a:lvl1pPr algn="l" eaLnBrk="1" hangingPunct="1">
              <a:defRPr sz="1300"/>
            </a:lvl1pPr>
          </a:lstStyle>
          <a:p>
            <a:pPr>
              <a:defRPr/>
            </a:pPr>
            <a:endParaRPr lang="en-GB"/>
          </a:p>
        </p:txBody>
      </p:sp>
      <p:sp>
        <p:nvSpPr>
          <p:cNvPr id="3" name="Date Placeholder 2">
            <a:extLst>
              <a:ext uri="{FF2B5EF4-FFF2-40B4-BE49-F238E27FC236}">
                <a16:creationId xmlns:a16="http://schemas.microsoft.com/office/drawing/2014/main" id="{B86CC856-CAF9-EB86-C8E4-FD6D7B62ACBA}"/>
              </a:ext>
            </a:extLst>
          </p:cNvPr>
          <p:cNvSpPr>
            <a:spLocks noGrp="1"/>
          </p:cNvSpPr>
          <p:nvPr>
            <p:ph type="dt" sz="quarter" idx="1"/>
          </p:nvPr>
        </p:nvSpPr>
        <p:spPr>
          <a:xfrm>
            <a:off x="3995738" y="0"/>
            <a:ext cx="3055937" cy="509588"/>
          </a:xfrm>
          <a:prstGeom prst="rect">
            <a:avLst/>
          </a:prstGeom>
        </p:spPr>
        <p:txBody>
          <a:bodyPr vert="horz" lIns="98464" tIns="49233" rIns="98464" bIns="49233" rtlCol="0"/>
          <a:lstStyle>
            <a:lvl1pPr algn="r" eaLnBrk="1" hangingPunct="1">
              <a:defRPr sz="1300"/>
            </a:lvl1pPr>
          </a:lstStyle>
          <a:p>
            <a:pPr>
              <a:defRPr/>
            </a:pPr>
            <a:fld id="{DF7676BC-5137-5E4C-856A-43A93BCC1877}" type="datetimeFigureOut">
              <a:rPr lang="en-GB"/>
              <a:pPr>
                <a:defRPr/>
              </a:pPr>
              <a:t>18/01/2024</a:t>
            </a:fld>
            <a:endParaRPr lang="en-GB"/>
          </a:p>
        </p:txBody>
      </p:sp>
      <p:sp>
        <p:nvSpPr>
          <p:cNvPr id="4" name="Footer Placeholder 3">
            <a:extLst>
              <a:ext uri="{FF2B5EF4-FFF2-40B4-BE49-F238E27FC236}">
                <a16:creationId xmlns:a16="http://schemas.microsoft.com/office/drawing/2014/main" id="{8FE89AEA-E70C-0487-05A2-1090D6E2945C}"/>
              </a:ext>
            </a:extLst>
          </p:cNvPr>
          <p:cNvSpPr>
            <a:spLocks noGrp="1"/>
          </p:cNvSpPr>
          <p:nvPr>
            <p:ph type="ftr" sz="quarter" idx="2"/>
          </p:nvPr>
        </p:nvSpPr>
        <p:spPr>
          <a:xfrm>
            <a:off x="0" y="9669463"/>
            <a:ext cx="3055938" cy="509587"/>
          </a:xfrm>
          <a:prstGeom prst="rect">
            <a:avLst/>
          </a:prstGeom>
        </p:spPr>
        <p:txBody>
          <a:bodyPr vert="horz" lIns="98464" tIns="49233" rIns="98464" bIns="49233" rtlCol="0" anchor="b"/>
          <a:lstStyle>
            <a:lvl1pPr algn="l" eaLnBrk="1" hangingPunct="1">
              <a:defRPr sz="1300"/>
            </a:lvl1pPr>
          </a:lstStyle>
          <a:p>
            <a:pPr>
              <a:defRPr/>
            </a:pPr>
            <a:endParaRPr lang="en-GB"/>
          </a:p>
        </p:txBody>
      </p:sp>
      <p:sp>
        <p:nvSpPr>
          <p:cNvPr id="5" name="Slide Number Placeholder 4">
            <a:extLst>
              <a:ext uri="{FF2B5EF4-FFF2-40B4-BE49-F238E27FC236}">
                <a16:creationId xmlns:a16="http://schemas.microsoft.com/office/drawing/2014/main" id="{F6E09627-06AE-01D2-9B3D-0B3274BF3CF3}"/>
              </a:ext>
            </a:extLst>
          </p:cNvPr>
          <p:cNvSpPr>
            <a:spLocks noGrp="1"/>
          </p:cNvSpPr>
          <p:nvPr>
            <p:ph type="sldNum" sz="quarter" idx="3"/>
          </p:nvPr>
        </p:nvSpPr>
        <p:spPr>
          <a:xfrm>
            <a:off x="3995738" y="9669463"/>
            <a:ext cx="3055937" cy="509587"/>
          </a:xfrm>
          <a:prstGeom prst="rect">
            <a:avLst/>
          </a:prstGeom>
        </p:spPr>
        <p:txBody>
          <a:bodyPr vert="horz" wrap="square" lIns="98464" tIns="49233" rIns="98464" bIns="49233" numCol="1" anchor="b" anchorCtr="0" compatLnSpc="1">
            <a:prstTxWarp prst="textNoShape">
              <a:avLst/>
            </a:prstTxWarp>
          </a:bodyPr>
          <a:lstStyle>
            <a:lvl1pPr algn="r" eaLnBrk="1" hangingPunct="1">
              <a:defRPr sz="1300"/>
            </a:lvl1pPr>
          </a:lstStyle>
          <a:p>
            <a:fld id="{3E1BAC7B-6277-8C44-896F-7610E05D7C8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543240B6-C504-AD00-9964-D3D7D1D0977E}"/>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C75496DE-03AA-BBEB-D856-0D0EEB7551E7}"/>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5A16DDCD-7062-5C5F-55DD-7245A6F22AD5}"/>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391C7165-421E-5447-D53C-6BFAC60A15E9}"/>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a:extLst>
                    <a:ext uri="{FF2B5EF4-FFF2-40B4-BE49-F238E27FC236}">
                      <a16:creationId xmlns:a16="http://schemas.microsoft.com/office/drawing/2014/main" id="{56F85438-840D-D408-E382-7969962BB28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a:extLst>
                    <a:ext uri="{FF2B5EF4-FFF2-40B4-BE49-F238E27FC236}">
                      <a16:creationId xmlns:a16="http://schemas.microsoft.com/office/drawing/2014/main" id="{E659C456-78BA-17DF-216A-A0D7843DF94F}"/>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a:extLst>
                  <a:ext uri="{FF2B5EF4-FFF2-40B4-BE49-F238E27FC236}">
                    <a16:creationId xmlns:a16="http://schemas.microsoft.com/office/drawing/2014/main" id="{6D984EA0-C393-A666-2AA3-1EA34393926D}"/>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081D6D77-273F-A752-9382-7DC35FC425AE}"/>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61A45A9F-93F8-2FB6-44A7-B367A99F0F55}"/>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6BB26E38-288E-36A2-B640-8831FADE9E2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a:extLst>
                  <a:ext uri="{FF2B5EF4-FFF2-40B4-BE49-F238E27FC236}">
                    <a16:creationId xmlns:a16="http://schemas.microsoft.com/office/drawing/2014/main" id="{E48A7FF9-478A-E715-03C3-63FF7E6E64C5}"/>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E3A5948F-9CA1-7AFB-BD97-645C56365C11}"/>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0C350EAC-AAEA-66C8-A88A-360FB0E487E8}"/>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152514AC-7106-073A-1DCF-B9CC521B3F9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a:extLst>
                  <a:ext uri="{FF2B5EF4-FFF2-40B4-BE49-F238E27FC236}">
                    <a16:creationId xmlns:a16="http://schemas.microsoft.com/office/drawing/2014/main" id="{9D3B1C0E-D793-6C06-EDFF-6255EDC40A8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224CBD77-B9E5-EF8A-3CAE-FE15336040C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5F9864A6-3532-5FB5-D53F-82A018B259F0}"/>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5">
              <a:extLst>
                <a:ext uri="{FF2B5EF4-FFF2-40B4-BE49-F238E27FC236}">
                  <a16:creationId xmlns:a16="http://schemas.microsoft.com/office/drawing/2014/main" id="{9AF12F99-F6CD-2CD8-12EF-6BE87E7A1490}"/>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AA166027-6DCE-BBF0-A260-833B78D1DD87}"/>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C9670359-008B-3A28-EED9-9B87AD52F65F}"/>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a:extLst>
                <a:ext uri="{FF2B5EF4-FFF2-40B4-BE49-F238E27FC236}">
                  <a16:creationId xmlns:a16="http://schemas.microsoft.com/office/drawing/2014/main" id="{39591EDE-6CCC-98AC-EAB1-6D1CC62C385B}"/>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a:extLst>
                <a:ext uri="{FF2B5EF4-FFF2-40B4-BE49-F238E27FC236}">
                  <a16:creationId xmlns:a16="http://schemas.microsoft.com/office/drawing/2014/main" id="{3FB2E615-9F9C-D296-4006-7CB852F59BE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a:extLst>
                <a:ext uri="{FF2B5EF4-FFF2-40B4-BE49-F238E27FC236}">
                  <a16:creationId xmlns:a16="http://schemas.microsoft.com/office/drawing/2014/main" id="{43C939D4-B524-F977-A9B4-E157EF46CC4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85D86E5E-A1D9-490A-A9BB-20B020D6E7B9}"/>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0EE41F14-276B-0EF6-8F01-54545BBFA375}"/>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3DE70C89-0893-1B6D-434F-BDEA860C143F}"/>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95D7D120-8E6E-0C78-8405-8362A98484A3}"/>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15">
              <a:extLst>
                <a:ext uri="{FF2B5EF4-FFF2-40B4-BE49-F238E27FC236}">
                  <a16:creationId xmlns:a16="http://schemas.microsoft.com/office/drawing/2014/main" id="{E08884C4-EF26-CFF2-A927-77833B557150}"/>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a:extLst>
                <a:ext uri="{FF2B5EF4-FFF2-40B4-BE49-F238E27FC236}">
                  <a16:creationId xmlns:a16="http://schemas.microsoft.com/office/drawing/2014/main" id="{4CF9C678-D014-4DDB-6CA2-3393EDC6B6D0}"/>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615FDD58-7FEF-66D2-1960-15765331C1C1}"/>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FA6A482F-D69C-D462-BDE1-93C2E0D0CFD3}"/>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286F3DBF-F33C-C11A-2A3F-4A3A99FF563F}"/>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16D91791-A6AF-F887-ACF1-1BEA5C01EB0D}"/>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3CD6BDB1-A4BC-6E73-3486-B5DD76B9152B}"/>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013EC372-5104-808A-0758-3349105D385B}"/>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D835CE80-C64E-0C23-342A-E34062F7173D}"/>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F5A3526D-7985-04D1-D1E4-B22E193CEC14}"/>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25">
              <a:extLst>
                <a:ext uri="{FF2B5EF4-FFF2-40B4-BE49-F238E27FC236}">
                  <a16:creationId xmlns:a16="http://schemas.microsoft.com/office/drawing/2014/main" id="{134AE4E7-9122-971E-7279-47565D5C556D}"/>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a:extLst>
                <a:ext uri="{FF2B5EF4-FFF2-40B4-BE49-F238E27FC236}">
                  <a16:creationId xmlns:a16="http://schemas.microsoft.com/office/drawing/2014/main" id="{32E3D75B-A63F-A920-ADE3-E09C3017D353}"/>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a:extLst>
              <a:ext uri="{FF2B5EF4-FFF2-40B4-BE49-F238E27FC236}">
                <a16:creationId xmlns:a16="http://schemas.microsoft.com/office/drawing/2014/main" id="{F3381E43-8101-E4F7-03B8-73B6C6016D7A}"/>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a:extLst>
              <a:ext uri="{FF2B5EF4-FFF2-40B4-BE49-F238E27FC236}">
                <a16:creationId xmlns:a16="http://schemas.microsoft.com/office/drawing/2014/main" id="{8FED4672-F998-F365-C30C-499670C85CAB}"/>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a:extLst>
              <a:ext uri="{FF2B5EF4-FFF2-40B4-BE49-F238E27FC236}">
                <a16:creationId xmlns:a16="http://schemas.microsoft.com/office/drawing/2014/main" id="{B9574EA5-642F-B965-BDB8-4B0631A8D086}"/>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EE7B5540-8091-439D-303F-41BC87C642AE}"/>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26A92E69-1220-EFA8-F82B-52A9208AB655}"/>
              </a:ext>
            </a:extLst>
          </p:cNvPr>
          <p:cNvSpPr>
            <a:spLocks noGrp="1"/>
          </p:cNvSpPr>
          <p:nvPr>
            <p:ph type="dt" sz="half" idx="10"/>
          </p:nvPr>
        </p:nvSpPr>
        <p:spPr>
          <a:xfrm>
            <a:off x="4738688" y="1516063"/>
            <a:ext cx="2133600" cy="752475"/>
          </a:xfrm>
        </p:spPr>
        <p:txBody>
          <a:bodyPr anchor="b"/>
          <a:lstStyle>
            <a:lvl1pPr algn="l">
              <a:defRPr sz="2400"/>
            </a:lvl1pPr>
          </a:lstStyle>
          <a:p>
            <a:pPr>
              <a:defRPr/>
            </a:pPr>
            <a:endParaRPr lang="en-GB"/>
          </a:p>
        </p:txBody>
      </p:sp>
      <p:sp>
        <p:nvSpPr>
          <p:cNvPr id="48" name="Footer Placeholder 4">
            <a:extLst>
              <a:ext uri="{FF2B5EF4-FFF2-40B4-BE49-F238E27FC236}">
                <a16:creationId xmlns:a16="http://schemas.microsoft.com/office/drawing/2014/main" id="{D580F62D-D3AC-7DEB-7484-E711CC736966}"/>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GB"/>
          </a:p>
        </p:txBody>
      </p:sp>
      <p:sp>
        <p:nvSpPr>
          <p:cNvPr id="49" name="Slide Number Placeholder 5">
            <a:extLst>
              <a:ext uri="{FF2B5EF4-FFF2-40B4-BE49-F238E27FC236}">
                <a16:creationId xmlns:a16="http://schemas.microsoft.com/office/drawing/2014/main" id="{0439D331-F914-493A-6E50-8962D4794A32}"/>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fld id="{96347579-B652-7B41-9D0E-92E124BBCE92}" type="slidenum">
              <a:rPr lang="en-GB" altLang="en-US"/>
              <a:pPr/>
              <a:t>‹#›</a:t>
            </a:fld>
            <a:endParaRPr lang="en-GB" altLang="en-US"/>
          </a:p>
        </p:txBody>
      </p:sp>
    </p:spTree>
    <p:extLst>
      <p:ext uri="{BB962C8B-B14F-4D97-AF65-F5344CB8AC3E}">
        <p14:creationId xmlns:p14="http://schemas.microsoft.com/office/powerpoint/2010/main" val="160950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8AE43-2B21-DBE2-A15F-4C47CD15E5A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4602FF7-BD5F-B97D-297F-A90FE754B5F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62690F-352A-110E-9A33-1937EA2D64CE}"/>
              </a:ext>
            </a:extLst>
          </p:cNvPr>
          <p:cNvSpPr>
            <a:spLocks noGrp="1"/>
          </p:cNvSpPr>
          <p:nvPr>
            <p:ph type="sldNum" sz="quarter" idx="12"/>
          </p:nvPr>
        </p:nvSpPr>
        <p:spPr/>
        <p:txBody>
          <a:bodyPr/>
          <a:lstStyle>
            <a:lvl1pPr>
              <a:defRPr/>
            </a:lvl1pPr>
          </a:lstStyle>
          <a:p>
            <a:fld id="{564A5B3D-8866-0A45-93F9-C702EFFFFA64}" type="slidenum">
              <a:rPr lang="en-GB" altLang="en-US"/>
              <a:pPr/>
              <a:t>‹#›</a:t>
            </a:fld>
            <a:endParaRPr lang="en-GB" altLang="en-US"/>
          </a:p>
        </p:txBody>
      </p:sp>
    </p:spTree>
    <p:extLst>
      <p:ext uri="{BB962C8B-B14F-4D97-AF65-F5344CB8AC3E}">
        <p14:creationId xmlns:p14="http://schemas.microsoft.com/office/powerpoint/2010/main" val="268165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11C1F-9AE4-52E5-393E-74C243AA7C0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14C2B88-41BD-A7AC-E77B-78EC6D71A2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8E6B8B3-3623-E7C3-59B9-D7EBABE6D9AF}"/>
              </a:ext>
            </a:extLst>
          </p:cNvPr>
          <p:cNvSpPr>
            <a:spLocks noGrp="1"/>
          </p:cNvSpPr>
          <p:nvPr>
            <p:ph type="sldNum" sz="quarter" idx="12"/>
          </p:nvPr>
        </p:nvSpPr>
        <p:spPr/>
        <p:txBody>
          <a:bodyPr/>
          <a:lstStyle>
            <a:lvl1pPr>
              <a:defRPr/>
            </a:lvl1pPr>
          </a:lstStyle>
          <a:p>
            <a:fld id="{83D61F2B-97B6-8B4F-91E6-7AEAD93CF337}" type="slidenum">
              <a:rPr lang="en-GB" altLang="en-US"/>
              <a:pPr/>
              <a:t>‹#›</a:t>
            </a:fld>
            <a:endParaRPr lang="en-GB" altLang="en-US"/>
          </a:p>
        </p:txBody>
      </p:sp>
    </p:spTree>
    <p:extLst>
      <p:ext uri="{BB962C8B-B14F-4D97-AF65-F5344CB8AC3E}">
        <p14:creationId xmlns:p14="http://schemas.microsoft.com/office/powerpoint/2010/main" val="387507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7BBB06-6800-F667-3C9E-436F5DB58B0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EB94539F-6B3A-D3DE-D0A9-5DE54F6AC3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2298910-8179-C488-E927-1B669DBC001E}"/>
              </a:ext>
            </a:extLst>
          </p:cNvPr>
          <p:cNvSpPr>
            <a:spLocks noGrp="1"/>
          </p:cNvSpPr>
          <p:nvPr>
            <p:ph type="sldNum" sz="quarter" idx="12"/>
          </p:nvPr>
        </p:nvSpPr>
        <p:spPr/>
        <p:txBody>
          <a:bodyPr/>
          <a:lstStyle>
            <a:lvl1pPr>
              <a:defRPr/>
            </a:lvl1pPr>
          </a:lstStyle>
          <a:p>
            <a:fld id="{2C0A4B3A-AAF8-AB44-B23B-373D2EBEB839}" type="slidenum">
              <a:rPr lang="en-GB" altLang="en-US"/>
              <a:pPr/>
              <a:t>‹#›</a:t>
            </a:fld>
            <a:endParaRPr lang="en-GB" altLang="en-US"/>
          </a:p>
        </p:txBody>
      </p:sp>
    </p:spTree>
    <p:extLst>
      <p:ext uri="{BB962C8B-B14F-4D97-AF65-F5344CB8AC3E}">
        <p14:creationId xmlns:p14="http://schemas.microsoft.com/office/powerpoint/2010/main" val="9746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551AB-F12C-7113-A97A-1AC9B118742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BE515FB-2702-40CD-EE16-88E4D71953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8324A0-2195-39BF-FB58-FA54F7C79B43}"/>
              </a:ext>
            </a:extLst>
          </p:cNvPr>
          <p:cNvSpPr>
            <a:spLocks noGrp="1"/>
          </p:cNvSpPr>
          <p:nvPr>
            <p:ph type="sldNum" sz="quarter" idx="12"/>
          </p:nvPr>
        </p:nvSpPr>
        <p:spPr/>
        <p:txBody>
          <a:bodyPr/>
          <a:lstStyle>
            <a:lvl1pPr>
              <a:defRPr/>
            </a:lvl1pPr>
          </a:lstStyle>
          <a:p>
            <a:fld id="{1DFF25FD-E3DC-8E4B-8BBB-FB2B221AAE27}" type="slidenum">
              <a:rPr lang="en-GB" altLang="en-US"/>
              <a:pPr/>
              <a:t>‹#›</a:t>
            </a:fld>
            <a:endParaRPr lang="en-GB" altLang="en-US"/>
          </a:p>
        </p:txBody>
      </p:sp>
    </p:spTree>
    <p:extLst>
      <p:ext uri="{BB962C8B-B14F-4D97-AF65-F5344CB8AC3E}">
        <p14:creationId xmlns:p14="http://schemas.microsoft.com/office/powerpoint/2010/main" val="133447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8F77292-0CDA-9FB4-0BCD-09FC6EDDEF5F}"/>
              </a:ext>
            </a:extLst>
          </p:cNvPr>
          <p:cNvSpPr>
            <a:spLocks noGrp="1"/>
          </p:cNvSpPr>
          <p:nvPr>
            <p:ph type="dt" sz="half" idx="15"/>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1BF2807F-30EE-F9E5-B501-CBB266B63DFE}"/>
              </a:ext>
            </a:extLst>
          </p:cNvPr>
          <p:cNvSpPr>
            <a:spLocks noGrp="1"/>
          </p:cNvSpPr>
          <p:nvPr>
            <p:ph type="ftr" sz="quarter" idx="16"/>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191B4B9-1A9A-FD47-E427-242F1764B1EC}"/>
              </a:ext>
            </a:extLst>
          </p:cNvPr>
          <p:cNvSpPr>
            <a:spLocks noGrp="1"/>
          </p:cNvSpPr>
          <p:nvPr>
            <p:ph type="sldNum" sz="quarter" idx="17"/>
          </p:nvPr>
        </p:nvSpPr>
        <p:spPr/>
        <p:txBody>
          <a:bodyPr/>
          <a:lstStyle>
            <a:lvl1pPr>
              <a:defRPr/>
            </a:lvl1pPr>
          </a:lstStyle>
          <a:p>
            <a:fld id="{4ECCF339-04CD-E64B-9987-DE5C81F295D2}" type="slidenum">
              <a:rPr lang="en-GB" altLang="en-US"/>
              <a:pPr/>
              <a:t>‹#›</a:t>
            </a:fld>
            <a:endParaRPr lang="en-GB" altLang="en-US"/>
          </a:p>
        </p:txBody>
      </p:sp>
    </p:spTree>
    <p:extLst>
      <p:ext uri="{BB962C8B-B14F-4D97-AF65-F5344CB8AC3E}">
        <p14:creationId xmlns:p14="http://schemas.microsoft.com/office/powerpoint/2010/main" val="97899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80BFE21-D5FB-66B0-290B-7DBAD141F7C3}"/>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C832422-E6FE-2B80-29E7-D67A8F5963F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8E605E0-A368-5D92-9D31-E5771630D6AD}"/>
              </a:ext>
            </a:extLst>
          </p:cNvPr>
          <p:cNvSpPr>
            <a:spLocks noGrp="1"/>
          </p:cNvSpPr>
          <p:nvPr>
            <p:ph type="sldNum" sz="quarter" idx="12"/>
          </p:nvPr>
        </p:nvSpPr>
        <p:spPr/>
        <p:txBody>
          <a:bodyPr/>
          <a:lstStyle>
            <a:lvl1pPr>
              <a:defRPr/>
            </a:lvl1pPr>
          </a:lstStyle>
          <a:p>
            <a:fld id="{1EB53527-9317-0D4D-9CF9-1F87EF0A0E78}" type="slidenum">
              <a:rPr lang="en-GB" altLang="en-US"/>
              <a:pPr/>
              <a:t>‹#›</a:t>
            </a:fld>
            <a:endParaRPr lang="en-GB" altLang="en-US"/>
          </a:p>
        </p:txBody>
      </p:sp>
    </p:spTree>
    <p:extLst>
      <p:ext uri="{BB962C8B-B14F-4D97-AF65-F5344CB8AC3E}">
        <p14:creationId xmlns:p14="http://schemas.microsoft.com/office/powerpoint/2010/main" val="11260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A50A0E-6D0C-A3B5-693F-21801FB5E9BC}"/>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EFE86CF0-54DA-F4BC-C5AC-23084A007B7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1AD28D-8FF7-6160-2C54-FFA636F66A9C}"/>
              </a:ext>
            </a:extLst>
          </p:cNvPr>
          <p:cNvSpPr>
            <a:spLocks noGrp="1"/>
          </p:cNvSpPr>
          <p:nvPr>
            <p:ph type="sldNum" sz="quarter" idx="12"/>
          </p:nvPr>
        </p:nvSpPr>
        <p:spPr/>
        <p:txBody>
          <a:bodyPr/>
          <a:lstStyle>
            <a:lvl1pPr>
              <a:defRPr/>
            </a:lvl1pPr>
          </a:lstStyle>
          <a:p>
            <a:fld id="{3903BB35-B107-B84A-942E-4F901351842E}" type="slidenum">
              <a:rPr lang="en-GB" altLang="en-US"/>
              <a:pPr/>
              <a:t>‹#›</a:t>
            </a:fld>
            <a:endParaRPr lang="en-GB" altLang="en-US"/>
          </a:p>
        </p:txBody>
      </p:sp>
    </p:spTree>
    <p:extLst>
      <p:ext uri="{BB962C8B-B14F-4D97-AF65-F5344CB8AC3E}">
        <p14:creationId xmlns:p14="http://schemas.microsoft.com/office/powerpoint/2010/main" val="25971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872CF6-F30C-082A-0215-066060E1EFD1}"/>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9DC793C9-6BF0-8521-54CA-99C6B321983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8E1C7A4-0987-A66D-9EEB-8F0584988567}"/>
              </a:ext>
            </a:extLst>
          </p:cNvPr>
          <p:cNvSpPr>
            <a:spLocks noGrp="1"/>
          </p:cNvSpPr>
          <p:nvPr>
            <p:ph type="sldNum" sz="quarter" idx="12"/>
          </p:nvPr>
        </p:nvSpPr>
        <p:spPr/>
        <p:txBody>
          <a:bodyPr/>
          <a:lstStyle>
            <a:lvl1pPr>
              <a:defRPr/>
            </a:lvl1pPr>
          </a:lstStyle>
          <a:p>
            <a:fld id="{84D04F81-BD5C-744C-81FE-63DD85C268E1}" type="slidenum">
              <a:rPr lang="en-GB" altLang="en-US"/>
              <a:pPr/>
              <a:t>‹#›</a:t>
            </a:fld>
            <a:endParaRPr lang="en-GB" altLang="en-US"/>
          </a:p>
        </p:txBody>
      </p:sp>
    </p:spTree>
    <p:extLst>
      <p:ext uri="{BB962C8B-B14F-4D97-AF65-F5344CB8AC3E}">
        <p14:creationId xmlns:p14="http://schemas.microsoft.com/office/powerpoint/2010/main" val="285804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BD92F5C-4C76-D3AD-5331-81AD7FEAEB98}"/>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74300A22-2492-604F-05CB-1F0A900DDA7B}"/>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3A64F1AC-3ACD-6A32-4184-418E1288CBD8}"/>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419A1C1D-A7DC-9F89-9085-8509A58638F4}"/>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2">
                  <a:extLst>
                    <a:ext uri="{FF2B5EF4-FFF2-40B4-BE49-F238E27FC236}">
                      <a16:creationId xmlns:a16="http://schemas.microsoft.com/office/drawing/2014/main" id="{98197BE1-764C-B384-030A-F7873FC602C6}"/>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3">
                  <a:extLst>
                    <a:ext uri="{FF2B5EF4-FFF2-40B4-BE49-F238E27FC236}">
                      <a16:creationId xmlns:a16="http://schemas.microsoft.com/office/drawing/2014/main" id="{CBB0298B-49BE-CF15-B5F0-C83E88AAF7CB}"/>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5">
                <a:extLst>
                  <a:ext uri="{FF2B5EF4-FFF2-40B4-BE49-F238E27FC236}">
                    <a16:creationId xmlns:a16="http://schemas.microsoft.com/office/drawing/2014/main" id="{F2DEEEE0-340E-FCF8-33DB-FA81F66F5474}"/>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ADE16354-72BF-6A6D-506B-1696614EE930}"/>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1323AA55-84B9-3203-BB7E-9B285F61B25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4569883E-03E6-C35C-0BCE-C68A55C75383}"/>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9">
                <a:extLst>
                  <a:ext uri="{FF2B5EF4-FFF2-40B4-BE49-F238E27FC236}">
                    <a16:creationId xmlns:a16="http://schemas.microsoft.com/office/drawing/2014/main" id="{B937B71D-7976-1EAA-89FE-6BBDDA05FC1E}"/>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771B0356-AD9F-12D7-4049-2136281F8715}"/>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A35D4A4D-95E4-7A91-B9B1-F135A4417902}"/>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a:extLst>
                    <a:ext uri="{FF2B5EF4-FFF2-40B4-BE49-F238E27FC236}">
                      <a16:creationId xmlns:a16="http://schemas.microsoft.com/office/drawing/2014/main" id="{30043FDE-77E9-6F5C-9398-B5B4BEF7AD23}"/>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2" name="Rectangle 31">
                <a:extLst>
                  <a:ext uri="{FF2B5EF4-FFF2-40B4-BE49-F238E27FC236}">
                    <a16:creationId xmlns:a16="http://schemas.microsoft.com/office/drawing/2014/main" id="{BD2B5610-AC7F-2111-C4FF-28A9975E596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EAC19060-A5DC-8681-D2A0-63E599D2B65F}"/>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a:extLst>
                  <a:ext uri="{FF2B5EF4-FFF2-40B4-BE49-F238E27FC236}">
                    <a16:creationId xmlns:a16="http://schemas.microsoft.com/office/drawing/2014/main" id="{BB99BF3C-1DA4-F687-6AD6-EF877B00EAED}"/>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a:extLst>
                <a:ext uri="{FF2B5EF4-FFF2-40B4-BE49-F238E27FC236}">
                  <a16:creationId xmlns:a16="http://schemas.microsoft.com/office/drawing/2014/main" id="{A1813EF0-05C0-0754-D0AF-92049E83DA4E}"/>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94090B69-B546-D439-EAE7-FC0A0948B88A}"/>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a:extLst>
                <a:ext uri="{FF2B5EF4-FFF2-40B4-BE49-F238E27FC236}">
                  <a16:creationId xmlns:a16="http://schemas.microsoft.com/office/drawing/2014/main" id="{0A35298D-B3D9-2576-EBE0-4EA00B90BB50}"/>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a:extLst>
                <a:ext uri="{FF2B5EF4-FFF2-40B4-BE49-F238E27FC236}">
                  <a16:creationId xmlns:a16="http://schemas.microsoft.com/office/drawing/2014/main" id="{20E8A916-4AAF-52CF-24BE-42DDBD27F56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a:extLst>
                <a:ext uri="{FF2B5EF4-FFF2-40B4-BE49-F238E27FC236}">
                  <a16:creationId xmlns:a16="http://schemas.microsoft.com/office/drawing/2014/main" id="{0E08DBDB-E6D3-8E22-04E7-1F6D2D352C79}"/>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92301F7C-CE85-1D1D-F782-A92BD6576DA6}"/>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42BE6F02-3FBD-1364-37BF-4399D52B8D3A}"/>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85305CB9-8DA7-6B8C-F41F-1701DB262DBB}"/>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E0D89D78-5503-9A81-638E-4C9E032F9B24}"/>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Hexagon 15">
              <a:extLst>
                <a:ext uri="{FF2B5EF4-FFF2-40B4-BE49-F238E27FC236}">
                  <a16:creationId xmlns:a16="http://schemas.microsoft.com/office/drawing/2014/main" id="{3E594BD2-9B01-F183-F8E9-875483B6B4FC}"/>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a:extLst>
                <a:ext uri="{FF2B5EF4-FFF2-40B4-BE49-F238E27FC236}">
                  <a16:creationId xmlns:a16="http://schemas.microsoft.com/office/drawing/2014/main" id="{42BF96F2-8DF8-D5BB-872C-824241D9CE1F}"/>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BECA02F7-6276-E0A8-89EE-B94D99552472}"/>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8B2B9178-12F4-4175-BCC4-5159CFC756B3}"/>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1B9982BF-7EC8-098A-8A05-E907FFB2734F}"/>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616AD34E-AB83-D340-1078-22E577942FBD}"/>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D9A586B1-57EC-16DD-C131-272821C687AC}"/>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0A485553-FF28-A7B2-5EB6-1064E7B51FEC}"/>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616DFA6F-0C97-C878-7BFF-EF87A3E962F1}"/>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A8831F23-7D1C-697C-B603-A40E424FFC81}"/>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Hexagon 25">
              <a:extLst>
                <a:ext uri="{FF2B5EF4-FFF2-40B4-BE49-F238E27FC236}">
                  <a16:creationId xmlns:a16="http://schemas.microsoft.com/office/drawing/2014/main" id="{5AE0AC4A-F142-4A42-F3F4-F93E1F381BE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a:extLst>
                <a:ext uri="{FF2B5EF4-FFF2-40B4-BE49-F238E27FC236}">
                  <a16:creationId xmlns:a16="http://schemas.microsoft.com/office/drawing/2014/main" id="{500120B9-6F64-F5AC-EB48-C17588651EB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a:extLst>
                <a:ext uri="{FF2B5EF4-FFF2-40B4-BE49-F238E27FC236}">
                  <a16:creationId xmlns:a16="http://schemas.microsoft.com/office/drawing/2014/main" id="{4F29E521-1513-AB7C-5E85-83BD79536910}"/>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Rectangle 43">
            <a:extLst>
              <a:ext uri="{FF2B5EF4-FFF2-40B4-BE49-F238E27FC236}">
                <a16:creationId xmlns:a16="http://schemas.microsoft.com/office/drawing/2014/main" id="{E600A115-8F7E-6283-E3D5-FCA3DC5C46E6}"/>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a:extLst>
              <a:ext uri="{FF2B5EF4-FFF2-40B4-BE49-F238E27FC236}">
                <a16:creationId xmlns:a16="http://schemas.microsoft.com/office/drawing/2014/main" id="{0E621CE4-5BC0-CD85-0B98-A5E1378CBDF3}"/>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D9D9CD3A-E97E-5E37-7140-8EE8542115E7}"/>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a:extLst>
              <a:ext uri="{FF2B5EF4-FFF2-40B4-BE49-F238E27FC236}">
                <a16:creationId xmlns:a16="http://schemas.microsoft.com/office/drawing/2014/main" id="{5192A19D-247D-8726-D4DB-F968FFC77825}"/>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476A1F8A-0607-458F-F935-86BDBBD46B3A}"/>
              </a:ext>
            </a:extLst>
          </p:cNvPr>
          <p:cNvSpPr>
            <a:spLocks noGrp="1"/>
          </p:cNvSpPr>
          <p:nvPr>
            <p:ph type="dt" sz="half" idx="10"/>
          </p:nvPr>
        </p:nvSpPr>
        <p:spPr/>
        <p:txBody>
          <a:bodyPr/>
          <a:lstStyle>
            <a:lvl1pPr>
              <a:defRPr/>
            </a:lvl1pPr>
          </a:lstStyle>
          <a:p>
            <a:pPr>
              <a:defRPr/>
            </a:pPr>
            <a:endParaRPr lang="en-GB"/>
          </a:p>
        </p:txBody>
      </p:sp>
      <p:sp>
        <p:nvSpPr>
          <p:cNvPr id="49" name="Slide Number Placeholder 6">
            <a:extLst>
              <a:ext uri="{FF2B5EF4-FFF2-40B4-BE49-F238E27FC236}">
                <a16:creationId xmlns:a16="http://schemas.microsoft.com/office/drawing/2014/main" id="{F8675FB0-F4FF-9758-DC2A-5EAA542A0B21}"/>
              </a:ext>
            </a:extLst>
          </p:cNvPr>
          <p:cNvSpPr>
            <a:spLocks noGrp="1"/>
          </p:cNvSpPr>
          <p:nvPr>
            <p:ph type="sldNum" sz="quarter" idx="11"/>
          </p:nvPr>
        </p:nvSpPr>
        <p:spPr/>
        <p:txBody>
          <a:bodyPr/>
          <a:lstStyle>
            <a:lvl1pPr>
              <a:defRPr/>
            </a:lvl1pPr>
          </a:lstStyle>
          <a:p>
            <a:fld id="{068938B3-B15B-2240-8584-48E6BAE1C880}" type="slidenum">
              <a:rPr lang="en-GB" altLang="en-US"/>
              <a:pPr/>
              <a:t>‹#›</a:t>
            </a:fld>
            <a:endParaRPr lang="en-GB" altLang="en-US"/>
          </a:p>
        </p:txBody>
      </p:sp>
      <p:sp>
        <p:nvSpPr>
          <p:cNvPr id="50" name="Footer Placeholder 5">
            <a:extLst>
              <a:ext uri="{FF2B5EF4-FFF2-40B4-BE49-F238E27FC236}">
                <a16:creationId xmlns:a16="http://schemas.microsoft.com/office/drawing/2014/main" id="{62B0342E-AD07-34FE-06C1-FBC47BE594CE}"/>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en-GB"/>
          </a:p>
        </p:txBody>
      </p:sp>
    </p:spTree>
    <p:extLst>
      <p:ext uri="{BB962C8B-B14F-4D97-AF65-F5344CB8AC3E}">
        <p14:creationId xmlns:p14="http://schemas.microsoft.com/office/powerpoint/2010/main" val="261419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C7E3EBF6-010B-AF7B-DD2E-6410742AEC3A}"/>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CF53320F-2504-AC72-52CA-69C0D76B0071}"/>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7366AC03-9BC8-6ACE-FEAC-BFB3FF092A1D}"/>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DA099D10-A0A4-4315-5A08-49FDD992392B}"/>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2">
                  <a:extLst>
                    <a:ext uri="{FF2B5EF4-FFF2-40B4-BE49-F238E27FC236}">
                      <a16:creationId xmlns:a16="http://schemas.microsoft.com/office/drawing/2014/main" id="{87D08B7A-00DE-BA8E-91D5-E1950D8443F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3">
                  <a:extLst>
                    <a:ext uri="{FF2B5EF4-FFF2-40B4-BE49-F238E27FC236}">
                      <a16:creationId xmlns:a16="http://schemas.microsoft.com/office/drawing/2014/main" id="{FA497565-F739-281D-F147-E4DD1C6A0808}"/>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5">
                <a:extLst>
                  <a:ext uri="{FF2B5EF4-FFF2-40B4-BE49-F238E27FC236}">
                    <a16:creationId xmlns:a16="http://schemas.microsoft.com/office/drawing/2014/main" id="{DF2CCE48-E903-0780-7569-35A5A80369D7}"/>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A71901B4-32A0-8BA0-5550-4E07C3E8FE4D}"/>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69D35DFF-5087-D65D-977A-A54A024AC72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DCE98777-C068-1FC4-EA3E-E7AD937B504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9">
                <a:extLst>
                  <a:ext uri="{FF2B5EF4-FFF2-40B4-BE49-F238E27FC236}">
                    <a16:creationId xmlns:a16="http://schemas.microsoft.com/office/drawing/2014/main" id="{347080C3-894F-0A53-84EF-EF4CEDACF3E2}"/>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BEEDE335-4C2F-7DD3-3711-BFDA261060D1}"/>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6EA3E082-ABED-8158-039A-EE85614C46F6}"/>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a:extLst>
                    <a:ext uri="{FF2B5EF4-FFF2-40B4-BE49-F238E27FC236}">
                      <a16:creationId xmlns:a16="http://schemas.microsoft.com/office/drawing/2014/main" id="{434DA67D-7990-D0E0-0AD0-E99E09EE06B2}"/>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2" name="Rectangle 31">
                <a:extLst>
                  <a:ext uri="{FF2B5EF4-FFF2-40B4-BE49-F238E27FC236}">
                    <a16:creationId xmlns:a16="http://schemas.microsoft.com/office/drawing/2014/main" id="{012B9971-807F-BDBE-891E-460CE617DC7A}"/>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46F250A3-D308-70CE-BBA1-583ADDA5353A}"/>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a:extLst>
                  <a:ext uri="{FF2B5EF4-FFF2-40B4-BE49-F238E27FC236}">
                    <a16:creationId xmlns:a16="http://schemas.microsoft.com/office/drawing/2014/main" id="{812DFE52-1F11-9584-1EFC-A6F393E4AB53}"/>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a:extLst>
                <a:ext uri="{FF2B5EF4-FFF2-40B4-BE49-F238E27FC236}">
                  <a16:creationId xmlns:a16="http://schemas.microsoft.com/office/drawing/2014/main" id="{F8E863FE-A5BD-1B65-2AF1-19B60E09C6DC}"/>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B2F0C82D-61BE-F156-ED8D-2E0E46C3B623}"/>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a:extLst>
                <a:ext uri="{FF2B5EF4-FFF2-40B4-BE49-F238E27FC236}">
                  <a16:creationId xmlns:a16="http://schemas.microsoft.com/office/drawing/2014/main" id="{360AA77C-3E47-2D1B-43C3-ED848311EA05}"/>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a:extLst>
                <a:ext uri="{FF2B5EF4-FFF2-40B4-BE49-F238E27FC236}">
                  <a16:creationId xmlns:a16="http://schemas.microsoft.com/office/drawing/2014/main" id="{FD9BAFF0-7639-486C-9D13-842B9048D88B}"/>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a:extLst>
                <a:ext uri="{FF2B5EF4-FFF2-40B4-BE49-F238E27FC236}">
                  <a16:creationId xmlns:a16="http://schemas.microsoft.com/office/drawing/2014/main" id="{35456E90-8629-F541-CE9F-27829F072423}"/>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E3A57E55-0EED-A7BD-C2B1-770DDDE1CEFE}"/>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D773197B-2B95-4014-6AD4-307DDBF55857}"/>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7C04AE6F-FFD0-9FB1-5636-7BE3E2556379}"/>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80648C48-3591-C5EB-2489-19B1E3213D4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Hexagon 15">
              <a:extLst>
                <a:ext uri="{FF2B5EF4-FFF2-40B4-BE49-F238E27FC236}">
                  <a16:creationId xmlns:a16="http://schemas.microsoft.com/office/drawing/2014/main" id="{6610648F-47D5-90E0-69B7-39BF7AA8F18E}"/>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a:extLst>
                <a:ext uri="{FF2B5EF4-FFF2-40B4-BE49-F238E27FC236}">
                  <a16:creationId xmlns:a16="http://schemas.microsoft.com/office/drawing/2014/main" id="{96678682-8C2C-7176-D586-CBA1B4C1D1FE}"/>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A5A0694F-0D63-9128-7832-09A41232FBB7}"/>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47C20D10-8EA2-6319-3ED6-46F8E54FCEE6}"/>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BE74AAD5-89F5-18B0-F445-FB118E35DE27}"/>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DB3DF10E-F48C-CD20-C3EC-7DA28166C5F2}"/>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9B99325D-E3AE-BF8C-EE67-AA6A9E5E6DD6}"/>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E2637345-F44C-8A80-BF88-BC3DBDB318BF}"/>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FD958BDD-EDEF-896E-0CF7-D4E776E19FFA}"/>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9BBA436D-7841-DB22-FAAD-CAFBD30851F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Hexagon 25">
              <a:extLst>
                <a:ext uri="{FF2B5EF4-FFF2-40B4-BE49-F238E27FC236}">
                  <a16:creationId xmlns:a16="http://schemas.microsoft.com/office/drawing/2014/main" id="{E9C9EED9-55AA-D3CE-AC0A-953B31A434D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a:extLst>
                <a:ext uri="{FF2B5EF4-FFF2-40B4-BE49-F238E27FC236}">
                  <a16:creationId xmlns:a16="http://schemas.microsoft.com/office/drawing/2014/main" id="{4AAD07DF-39AB-97C0-DED7-61AFE053463B}"/>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a:extLst>
                <a:ext uri="{FF2B5EF4-FFF2-40B4-BE49-F238E27FC236}">
                  <a16:creationId xmlns:a16="http://schemas.microsoft.com/office/drawing/2014/main" id="{566C456B-C5DC-6614-C80A-43E08D1E5769}"/>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Rectangle 43">
            <a:extLst>
              <a:ext uri="{FF2B5EF4-FFF2-40B4-BE49-F238E27FC236}">
                <a16:creationId xmlns:a16="http://schemas.microsoft.com/office/drawing/2014/main" id="{A98BFDB2-5EA2-7EE7-9ED3-6D9435E12D7C}"/>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a:extLst>
              <a:ext uri="{FF2B5EF4-FFF2-40B4-BE49-F238E27FC236}">
                <a16:creationId xmlns:a16="http://schemas.microsoft.com/office/drawing/2014/main" id="{58239401-2370-98AB-FCB7-AD75277B57D5}"/>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82D45048-7B8C-526C-254F-F456CAA2152A}"/>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a:extLst>
              <a:ext uri="{FF2B5EF4-FFF2-40B4-BE49-F238E27FC236}">
                <a16:creationId xmlns:a16="http://schemas.microsoft.com/office/drawing/2014/main" id="{D0A1D76E-6451-F3ED-4F7B-37A4CB9AA18C}"/>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C41D4797-B843-638E-3264-E51DE716DF21}"/>
              </a:ext>
            </a:extLst>
          </p:cNvPr>
          <p:cNvSpPr>
            <a:spLocks noGrp="1"/>
          </p:cNvSpPr>
          <p:nvPr>
            <p:ph type="dt" sz="half" idx="10"/>
          </p:nvPr>
        </p:nvSpPr>
        <p:spPr/>
        <p:txBody>
          <a:bodyPr/>
          <a:lstStyle>
            <a:lvl1pPr>
              <a:defRPr/>
            </a:lvl1pPr>
          </a:lstStyle>
          <a:p>
            <a:pPr>
              <a:defRPr/>
            </a:pPr>
            <a:endParaRPr lang="en-GB"/>
          </a:p>
        </p:txBody>
      </p:sp>
      <p:sp>
        <p:nvSpPr>
          <p:cNvPr id="49" name="Footer Placeholder 5">
            <a:extLst>
              <a:ext uri="{FF2B5EF4-FFF2-40B4-BE49-F238E27FC236}">
                <a16:creationId xmlns:a16="http://schemas.microsoft.com/office/drawing/2014/main" id="{948D33A1-B9FF-6577-9469-4D6F24DE3599}"/>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en-GB"/>
          </a:p>
        </p:txBody>
      </p:sp>
      <p:sp>
        <p:nvSpPr>
          <p:cNvPr id="50" name="Slide Number Placeholder 6">
            <a:extLst>
              <a:ext uri="{FF2B5EF4-FFF2-40B4-BE49-F238E27FC236}">
                <a16:creationId xmlns:a16="http://schemas.microsoft.com/office/drawing/2014/main" id="{B0D8BE73-058E-DC87-3CED-AB162D0D1734}"/>
              </a:ext>
            </a:extLst>
          </p:cNvPr>
          <p:cNvSpPr>
            <a:spLocks noGrp="1"/>
          </p:cNvSpPr>
          <p:nvPr>
            <p:ph type="sldNum" sz="quarter" idx="12"/>
          </p:nvPr>
        </p:nvSpPr>
        <p:spPr/>
        <p:txBody>
          <a:bodyPr/>
          <a:lstStyle>
            <a:lvl1pPr>
              <a:defRPr/>
            </a:lvl1pPr>
          </a:lstStyle>
          <a:p>
            <a:fld id="{72CAA072-C2E2-BC4E-ACA2-F11BE17B9B7B}" type="slidenum">
              <a:rPr lang="en-GB" altLang="en-US"/>
              <a:pPr/>
              <a:t>‹#›</a:t>
            </a:fld>
            <a:endParaRPr lang="en-GB" altLang="en-US"/>
          </a:p>
        </p:txBody>
      </p:sp>
    </p:spTree>
    <p:extLst>
      <p:ext uri="{BB962C8B-B14F-4D97-AF65-F5344CB8AC3E}">
        <p14:creationId xmlns:p14="http://schemas.microsoft.com/office/powerpoint/2010/main" val="293052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69CF7A19-3747-5EB6-CEBC-D70CEC761BA1}"/>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D2046DB0-E9D8-91BB-EEAB-C11401CDCCFD}"/>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1666759B-EED3-1779-8DDB-3540AA7E9876}"/>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CE8D66EF-CA78-6D34-472D-892E742B3314}"/>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a:extLst>
                    <a:ext uri="{FF2B5EF4-FFF2-40B4-BE49-F238E27FC236}">
                      <a16:creationId xmlns:a16="http://schemas.microsoft.com/office/drawing/2014/main" id="{7672ECD7-79BF-0102-B445-C36A2EBCD9F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a:extLst>
                    <a:ext uri="{FF2B5EF4-FFF2-40B4-BE49-F238E27FC236}">
                      <a16:creationId xmlns:a16="http://schemas.microsoft.com/office/drawing/2014/main" id="{4C849160-1661-1D00-5593-34B46747172A}"/>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9" name="Group 5">
                <a:extLst>
                  <a:ext uri="{FF2B5EF4-FFF2-40B4-BE49-F238E27FC236}">
                    <a16:creationId xmlns:a16="http://schemas.microsoft.com/office/drawing/2014/main" id="{84A17950-CEE2-E543-CABE-2910D6B8FA85}"/>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67C5E6A7-D02E-9F52-D458-4D68BD702E5D}"/>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a:extLst>
                    <a:ext uri="{FF2B5EF4-FFF2-40B4-BE49-F238E27FC236}">
                      <a16:creationId xmlns:a16="http://schemas.microsoft.com/office/drawing/2014/main" id="{D4BED785-25DB-2B41-2B18-0DC1F29092F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a:extLst>
                    <a:ext uri="{FF2B5EF4-FFF2-40B4-BE49-F238E27FC236}">
                      <a16:creationId xmlns:a16="http://schemas.microsoft.com/office/drawing/2014/main" id="{37C21B14-6B96-EC06-FFFB-08E2F475A13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60" name="Group 9">
                <a:extLst>
                  <a:ext uri="{FF2B5EF4-FFF2-40B4-BE49-F238E27FC236}">
                    <a16:creationId xmlns:a16="http://schemas.microsoft.com/office/drawing/2014/main" id="{0753FE0D-4463-D285-2829-25AD2506B2D7}"/>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88F3E21A-6DCA-425F-AE14-0BDB19A2B75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a:extLst>
                    <a:ext uri="{FF2B5EF4-FFF2-40B4-BE49-F238E27FC236}">
                      <a16:creationId xmlns:a16="http://schemas.microsoft.com/office/drawing/2014/main" id="{E7CD255E-F0F8-D592-3F36-160A60E9C513}"/>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a:extLst>
                    <a:ext uri="{FF2B5EF4-FFF2-40B4-BE49-F238E27FC236}">
                      <a16:creationId xmlns:a16="http://schemas.microsoft.com/office/drawing/2014/main" id="{FCFF77A9-07C1-5DBA-135F-B76ECC44913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a:extLst>
                  <a:ext uri="{FF2B5EF4-FFF2-40B4-BE49-F238E27FC236}">
                    <a16:creationId xmlns:a16="http://schemas.microsoft.com/office/drawing/2014/main" id="{283F7A67-6CB2-2A53-55AE-0A9C4E2995A7}"/>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a:extLst>
                  <a:ext uri="{FF2B5EF4-FFF2-40B4-BE49-F238E27FC236}">
                    <a16:creationId xmlns:a16="http://schemas.microsoft.com/office/drawing/2014/main" id="{E1C4C2FF-E323-2A39-1087-5C16DA140DD0}"/>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a:extLst>
                  <a:ext uri="{FF2B5EF4-FFF2-40B4-BE49-F238E27FC236}">
                    <a16:creationId xmlns:a16="http://schemas.microsoft.com/office/drawing/2014/main" id="{72C3EDC1-F2DF-E023-269A-671188401879}"/>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a:extLst>
                <a:ext uri="{FF2B5EF4-FFF2-40B4-BE49-F238E27FC236}">
                  <a16:creationId xmlns:a16="http://schemas.microsoft.com/office/drawing/2014/main" id="{03CEE3C9-2445-5B6A-C9BA-9555995F6A1A}"/>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a:extLst>
                <a:ext uri="{FF2B5EF4-FFF2-40B4-BE49-F238E27FC236}">
                  <a16:creationId xmlns:a16="http://schemas.microsoft.com/office/drawing/2014/main" id="{F8241AD3-628B-83DC-23F3-1F0D0B662DC0}"/>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a:extLst>
                <a:ext uri="{FF2B5EF4-FFF2-40B4-BE49-F238E27FC236}">
                  <a16:creationId xmlns:a16="http://schemas.microsoft.com/office/drawing/2014/main" id="{A9E2749F-F4F3-77E3-695D-3F8E0A987053}"/>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a:extLst>
                <a:ext uri="{FF2B5EF4-FFF2-40B4-BE49-F238E27FC236}">
                  <a16:creationId xmlns:a16="http://schemas.microsoft.com/office/drawing/2014/main" id="{6319455E-156F-7AC7-1F02-CBF19C312404}"/>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a:extLst>
                <a:ext uri="{FF2B5EF4-FFF2-40B4-BE49-F238E27FC236}">
                  <a16:creationId xmlns:a16="http://schemas.microsoft.com/office/drawing/2014/main" id="{1ACBC84D-46C1-1B93-A708-A72876C6ABD6}"/>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a:extLst>
                <a:ext uri="{FF2B5EF4-FFF2-40B4-BE49-F238E27FC236}">
                  <a16:creationId xmlns:a16="http://schemas.microsoft.com/office/drawing/2014/main" id="{7CE53C72-14DB-526F-C66C-11E326FDBB75}"/>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a:extLst>
                <a:ext uri="{FF2B5EF4-FFF2-40B4-BE49-F238E27FC236}">
                  <a16:creationId xmlns:a16="http://schemas.microsoft.com/office/drawing/2014/main" id="{4E7CC1A4-0B78-7707-FFF1-252A8BF1C3F6}"/>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a:extLst>
                <a:ext uri="{FF2B5EF4-FFF2-40B4-BE49-F238E27FC236}">
                  <a16:creationId xmlns:a16="http://schemas.microsoft.com/office/drawing/2014/main" id="{9A6C37A6-F9F5-4E8C-CD28-D64F57D49935}"/>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a:extLst>
                <a:ext uri="{FF2B5EF4-FFF2-40B4-BE49-F238E27FC236}">
                  <a16:creationId xmlns:a16="http://schemas.microsoft.com/office/drawing/2014/main" id="{0D9076D1-35D6-14B2-3464-8259C44F1A74}"/>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a:extLst>
                <a:ext uri="{FF2B5EF4-FFF2-40B4-BE49-F238E27FC236}">
                  <a16:creationId xmlns:a16="http://schemas.microsoft.com/office/drawing/2014/main" id="{5253D2D8-3C85-9182-9345-288239CFC309}"/>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a:extLst>
                <a:ext uri="{FF2B5EF4-FFF2-40B4-BE49-F238E27FC236}">
                  <a16:creationId xmlns:a16="http://schemas.microsoft.com/office/drawing/2014/main" id="{A8496D96-2D56-E503-3186-11E56381DF39}"/>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a:extLst>
                <a:ext uri="{FF2B5EF4-FFF2-40B4-BE49-F238E27FC236}">
                  <a16:creationId xmlns:a16="http://schemas.microsoft.com/office/drawing/2014/main" id="{992E6A27-7C28-2FFA-217F-23D0CA819296}"/>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a:extLst>
                <a:ext uri="{FF2B5EF4-FFF2-40B4-BE49-F238E27FC236}">
                  <a16:creationId xmlns:a16="http://schemas.microsoft.com/office/drawing/2014/main" id="{AA29E2E6-4A9A-9D54-1C7B-BA2162559799}"/>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a:extLst>
                <a:ext uri="{FF2B5EF4-FFF2-40B4-BE49-F238E27FC236}">
                  <a16:creationId xmlns:a16="http://schemas.microsoft.com/office/drawing/2014/main" id="{97D39E34-3ECB-0D39-FC85-DA3098AB8855}"/>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a:extLst>
                <a:ext uri="{FF2B5EF4-FFF2-40B4-BE49-F238E27FC236}">
                  <a16:creationId xmlns:a16="http://schemas.microsoft.com/office/drawing/2014/main" id="{79E88FB4-6D45-1F02-2610-C2A03796658C}"/>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a:extLst>
                <a:ext uri="{FF2B5EF4-FFF2-40B4-BE49-F238E27FC236}">
                  <a16:creationId xmlns:a16="http://schemas.microsoft.com/office/drawing/2014/main" id="{1A29BFDE-5766-32EF-4E4D-0697DD11151A}"/>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a:extLst>
                <a:ext uri="{FF2B5EF4-FFF2-40B4-BE49-F238E27FC236}">
                  <a16:creationId xmlns:a16="http://schemas.microsoft.com/office/drawing/2014/main" id="{1A8CCD67-0DDC-7B4F-6B61-570DC7542167}"/>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a:extLst>
                <a:ext uri="{FF2B5EF4-FFF2-40B4-BE49-F238E27FC236}">
                  <a16:creationId xmlns:a16="http://schemas.microsoft.com/office/drawing/2014/main" id="{7DB6E29A-2624-E2C5-FE0B-760BED0E711B}"/>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a:extLst>
                <a:ext uri="{FF2B5EF4-FFF2-40B4-BE49-F238E27FC236}">
                  <a16:creationId xmlns:a16="http://schemas.microsoft.com/office/drawing/2014/main" id="{8A6DDF21-7155-C633-DE40-1FA69F9EF0A6}"/>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a:extLst>
                <a:ext uri="{FF2B5EF4-FFF2-40B4-BE49-F238E27FC236}">
                  <a16:creationId xmlns:a16="http://schemas.microsoft.com/office/drawing/2014/main" id="{B96BCD83-1240-F8C6-4446-7D3276B7BF1C}"/>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a:extLst>
                <a:ext uri="{FF2B5EF4-FFF2-40B4-BE49-F238E27FC236}">
                  <a16:creationId xmlns:a16="http://schemas.microsoft.com/office/drawing/2014/main" id="{1EF63C4E-8CA4-6146-2D09-F76772069A7A}"/>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a:extLst>
                <a:ext uri="{FF2B5EF4-FFF2-40B4-BE49-F238E27FC236}">
                  <a16:creationId xmlns:a16="http://schemas.microsoft.com/office/drawing/2014/main" id="{6FD4981B-0C9D-DF06-0ADD-A4573ED9D699}"/>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a:extLst>
              <a:ext uri="{FF2B5EF4-FFF2-40B4-BE49-F238E27FC236}">
                <a16:creationId xmlns:a16="http://schemas.microsoft.com/office/drawing/2014/main" id="{D8ACB527-61A5-AFB7-39AA-C6DD52528451}"/>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Rectangle 69">
            <a:extLst>
              <a:ext uri="{FF2B5EF4-FFF2-40B4-BE49-F238E27FC236}">
                <a16:creationId xmlns:a16="http://schemas.microsoft.com/office/drawing/2014/main" id="{12F9E826-A4EA-BF84-4031-06346F0CD928}"/>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Rectangle 70">
            <a:extLst>
              <a:ext uri="{FF2B5EF4-FFF2-40B4-BE49-F238E27FC236}">
                <a16:creationId xmlns:a16="http://schemas.microsoft.com/office/drawing/2014/main" id="{257FED1A-9B78-D12B-7556-ABC0F7553253}"/>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30" name="Title Placeholder 1">
            <a:extLst>
              <a:ext uri="{FF2B5EF4-FFF2-40B4-BE49-F238E27FC236}">
                <a16:creationId xmlns:a16="http://schemas.microsoft.com/office/drawing/2014/main" id="{423622D1-F25E-2C1A-E960-C8C0BB74809A}"/>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69F7CE44-9D28-AB07-9BFE-978F0143BE44}"/>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8FEB45-9AEB-45EA-7F32-97D8086A8DD6}"/>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defRPr>
            </a:lvl1pPr>
          </a:lstStyle>
          <a:p>
            <a:pPr>
              <a:defRPr/>
            </a:pPr>
            <a:endParaRPr lang="en-GB"/>
          </a:p>
        </p:txBody>
      </p:sp>
      <p:sp>
        <p:nvSpPr>
          <p:cNvPr id="5" name="Footer Placeholder 4">
            <a:extLst>
              <a:ext uri="{FF2B5EF4-FFF2-40B4-BE49-F238E27FC236}">
                <a16:creationId xmlns:a16="http://schemas.microsoft.com/office/drawing/2014/main" id="{1C07948B-58DD-6040-E764-303E962AD25C}"/>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defRPr>
            </a:lvl1pPr>
          </a:lstStyle>
          <a:p>
            <a:pPr>
              <a:defRPr/>
            </a:pPr>
            <a:endParaRPr lang="en-GB"/>
          </a:p>
        </p:txBody>
      </p:sp>
      <p:sp>
        <p:nvSpPr>
          <p:cNvPr id="6" name="Slide Number Placeholder 5">
            <a:extLst>
              <a:ext uri="{FF2B5EF4-FFF2-40B4-BE49-F238E27FC236}">
                <a16:creationId xmlns:a16="http://schemas.microsoft.com/office/drawing/2014/main" id="{88007D74-A90B-3B5E-A27B-7F166742850D}"/>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fld id="{3522913A-4E13-F940-92DB-A99D19A2682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047" r:id="rId1"/>
    <p:sldLayoutId id="2147484039" r:id="rId2"/>
    <p:sldLayoutId id="2147484040" r:id="rId3"/>
    <p:sldLayoutId id="2147484041" r:id="rId4"/>
    <p:sldLayoutId id="2147484042" r:id="rId5"/>
    <p:sldLayoutId id="2147484043" r:id="rId6"/>
    <p:sldLayoutId id="2147484044" r:id="rId7"/>
    <p:sldLayoutId id="2147484048" r:id="rId8"/>
    <p:sldLayoutId id="2147484049" r:id="rId9"/>
    <p:sldLayoutId id="2147484045" r:id="rId10"/>
    <p:sldLayoutId id="2147484046"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2"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2"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2"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2"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2"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0B4E51AF-D08A-6B4C-C42B-1037052F2410}"/>
              </a:ext>
            </a:extLst>
          </p:cNvPr>
          <p:cNvSpPr>
            <a:spLocks noGrp="1"/>
          </p:cNvSpPr>
          <p:nvPr>
            <p:ph type="title"/>
          </p:nvPr>
        </p:nvSpPr>
        <p:spPr>
          <a:xfrm>
            <a:off x="468313" y="4724400"/>
            <a:ext cx="8229600" cy="1258888"/>
          </a:xfrm>
        </p:spPr>
        <p:txBody>
          <a:bodyPr rtlCol="0">
            <a:noAutofit/>
          </a:bodyPr>
          <a:lstStyle/>
          <a:p>
            <a:pPr algn="ctr" eaLnBrk="1" fontAlgn="auto" hangingPunct="1">
              <a:spcAft>
                <a:spcPts val="0"/>
              </a:spcAft>
              <a:defRPr/>
            </a:pPr>
            <a:r>
              <a:rPr lang="en-GB" altLang="en-US" sz="5500" dirty="0">
                <a:solidFill>
                  <a:schemeClr val="tx1"/>
                </a:solidFill>
                <a:latin typeface="+mn-lt"/>
              </a:rPr>
              <a:t>Key Stage 2 SATs </a:t>
            </a:r>
            <a:br>
              <a:rPr lang="en-GB" altLang="en-US" sz="5500" dirty="0">
                <a:solidFill>
                  <a:schemeClr val="tx1"/>
                </a:solidFill>
                <a:latin typeface="+mn-lt"/>
              </a:rPr>
            </a:br>
            <a:r>
              <a:rPr lang="en-GB" altLang="en-US" sz="5500" dirty="0">
                <a:solidFill>
                  <a:schemeClr val="tx1"/>
                </a:solidFill>
                <a:latin typeface="+mn-lt"/>
              </a:rPr>
              <a:t>Presentation</a:t>
            </a:r>
            <a:br>
              <a:rPr lang="en-GB" altLang="en-US" sz="5500" dirty="0">
                <a:solidFill>
                  <a:schemeClr val="tx1"/>
                </a:solidFill>
                <a:latin typeface="+mn-lt"/>
              </a:rPr>
            </a:br>
            <a:r>
              <a:rPr lang="en-GB" altLang="en-US" sz="5500" dirty="0">
                <a:solidFill>
                  <a:schemeClr val="tx1"/>
                </a:solidFill>
                <a:latin typeface="+mn-lt"/>
              </a:rPr>
              <a:t/>
            </a:r>
            <a:br>
              <a:rPr lang="en-GB" altLang="en-US" sz="5500" dirty="0">
                <a:solidFill>
                  <a:schemeClr val="tx1"/>
                </a:solidFill>
                <a:latin typeface="+mn-lt"/>
              </a:rPr>
            </a:br>
            <a:r>
              <a:rPr lang="en-GB" altLang="en-US" dirty="0">
                <a:solidFill>
                  <a:schemeClr val="tx1"/>
                </a:solidFill>
                <a:latin typeface="+mn-lt"/>
              </a:rPr>
              <a:t>15th January 2024</a:t>
            </a:r>
            <a:br>
              <a:rPr lang="en-GB" altLang="en-US" dirty="0">
                <a:solidFill>
                  <a:schemeClr val="tx1"/>
                </a:solidFill>
                <a:latin typeface="+mn-lt"/>
              </a:rPr>
            </a:br>
            <a:r>
              <a:rPr lang="en-GB" altLang="en-US" dirty="0">
                <a:solidFill>
                  <a:schemeClr val="tx1"/>
                </a:solidFill>
                <a:latin typeface="+mn-lt"/>
              </a:rPr>
              <a:t/>
            </a:r>
            <a:br>
              <a:rPr lang="en-GB" altLang="en-US" dirty="0">
                <a:solidFill>
                  <a:schemeClr val="tx1"/>
                </a:solidFill>
                <a:latin typeface="+mn-lt"/>
              </a:rPr>
            </a:br>
            <a:r>
              <a:rPr lang="en-GB" altLang="en-US" dirty="0">
                <a:solidFill>
                  <a:schemeClr val="tx1"/>
                </a:solidFill>
                <a:latin typeface="+mn-lt"/>
              </a:rPr>
              <a:t/>
            </a:r>
            <a:br>
              <a:rPr lang="en-GB" altLang="en-US" dirty="0">
                <a:solidFill>
                  <a:schemeClr val="tx1"/>
                </a:solidFill>
                <a:latin typeface="+mn-lt"/>
              </a:rPr>
            </a:br>
            <a:r>
              <a:rPr lang="en-GB" altLang="en-US" dirty="0">
                <a:solidFill>
                  <a:schemeClr val="tx1"/>
                </a:solidFill>
                <a:latin typeface="+mn-lt"/>
              </a:rPr>
              <a:t>Mrs </a:t>
            </a:r>
            <a:r>
              <a:rPr lang="en-GB" altLang="en-US" dirty="0" smtClean="0">
                <a:solidFill>
                  <a:schemeClr val="tx1"/>
                </a:solidFill>
                <a:latin typeface="+mn-lt"/>
              </a:rPr>
              <a:t>Smith</a:t>
            </a:r>
            <a:endParaRPr lang="en-GB" altLang="en-US" dirty="0">
              <a:solidFill>
                <a:schemeClr val="tx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2CA5088-A6D0-701F-4AE7-F27EB7BC93D9}"/>
              </a:ext>
            </a:extLst>
          </p:cNvPr>
          <p:cNvSpPr>
            <a:spLocks noGrp="1" noChangeArrowheads="1"/>
          </p:cNvSpPr>
          <p:nvPr>
            <p:ph type="title"/>
          </p:nvPr>
        </p:nvSpPr>
        <p:spPr>
          <a:xfrm>
            <a:off x="468313" y="404813"/>
            <a:ext cx="7024687" cy="1143000"/>
          </a:xfrm>
        </p:spPr>
        <p:txBody>
          <a:bodyPr/>
          <a:lstStyle/>
          <a:p>
            <a:pPr eaLnBrk="1" hangingPunct="1"/>
            <a:r>
              <a:rPr lang="en-GB" altLang="en-US" sz="6000"/>
              <a:t>Reading</a:t>
            </a:r>
          </a:p>
        </p:txBody>
      </p:sp>
      <p:sp>
        <p:nvSpPr>
          <p:cNvPr id="17410" name="Rectangle 3">
            <a:extLst>
              <a:ext uri="{FF2B5EF4-FFF2-40B4-BE49-F238E27FC236}">
                <a16:creationId xmlns:a16="http://schemas.microsoft.com/office/drawing/2014/main" id="{97B2D2E0-6D53-60BE-661D-24BB734E6408}"/>
              </a:ext>
            </a:extLst>
          </p:cNvPr>
          <p:cNvSpPr>
            <a:spLocks noGrp="1" noChangeArrowheads="1"/>
          </p:cNvSpPr>
          <p:nvPr>
            <p:ph idx="1"/>
          </p:nvPr>
        </p:nvSpPr>
        <p:spPr>
          <a:xfrm>
            <a:off x="539750" y="1557338"/>
            <a:ext cx="8135938" cy="4895850"/>
          </a:xfrm>
        </p:spPr>
        <p:txBody>
          <a:bodyPr rtlCol="0">
            <a:normAutofit fontScale="77500" lnSpcReduction="20000"/>
          </a:bodyPr>
          <a:lstStyle/>
          <a:p>
            <a:pPr indent="-160338">
              <a:buFont typeface="Arial" panose="020B0604020202020204" pitchFamily="34" charset="0"/>
              <a:buChar char="•"/>
              <a:defRPr/>
            </a:pPr>
            <a:r>
              <a:rPr lang="en-GB" dirty="0">
                <a:solidFill>
                  <a:schemeClr val="bg2">
                    <a:lumMod val="10000"/>
                  </a:schemeClr>
                </a:solidFill>
                <a:latin typeface="+mj-lt"/>
              </a:rPr>
              <a:t>The reading test consists of a single test paper with three unrelated reading texts. Children are given 60 minutes in total, which includes reading the texts and answering the questions.</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A total of 50 marks are available.</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Questions are designed to assess the comprehension and understanding of a child’s reading. </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During the reading paper, a child’s inference and deduction skills are thoroughly tested. They will also be expected to answer questions on authorial choices: explaining why an author has chosen to use particular vocabulary, grammar and text features. </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Some questions are multiple choice or selected response; others require short answers and some require an extended response or explanation.</a:t>
            </a:r>
          </a:p>
          <a:p>
            <a:pPr indent="-274320" eaLnBrk="1" fontAlgn="auto" hangingPunct="1">
              <a:spcAft>
                <a:spcPts val="0"/>
              </a:spcAft>
              <a:buFont typeface="Wingdings 2" panose="05020102010507070707" pitchFamily="18" charset="2"/>
              <a:buChar char=""/>
              <a:defRPr/>
            </a:pPr>
            <a:endParaRPr lang="en-GB" altLang="en-US" dirty="0">
              <a:latin typeface="+mj-lt"/>
            </a:endParaRPr>
          </a:p>
          <a:p>
            <a:pPr indent="-274320" eaLnBrk="1" fontAlgn="auto" hangingPunct="1">
              <a:spcAft>
                <a:spcPts val="0"/>
              </a:spcAft>
              <a:buFont typeface="Wingdings" pitchFamily="2" charset="2"/>
              <a:buNone/>
              <a:defRPr/>
            </a:pPr>
            <a:endParaRPr lang="en-GB" altLang="en-US"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ACC20D4-22BB-3873-B570-665C2AEF9F00}"/>
              </a:ext>
            </a:extLst>
          </p:cNvPr>
          <p:cNvSpPr>
            <a:spLocks noGrp="1" noChangeArrowheads="1"/>
          </p:cNvSpPr>
          <p:nvPr>
            <p:ph type="title"/>
          </p:nvPr>
        </p:nvSpPr>
        <p:spPr>
          <a:xfrm>
            <a:off x="468313" y="765175"/>
            <a:ext cx="7024687" cy="1143000"/>
          </a:xfrm>
        </p:spPr>
        <p:txBody>
          <a:bodyPr/>
          <a:lstStyle/>
          <a:p>
            <a:pPr eaLnBrk="1" hangingPunct="1"/>
            <a:r>
              <a:rPr lang="en-GB" altLang="en-US" sz="6000"/>
              <a:t>KS2 Reading</a:t>
            </a:r>
          </a:p>
        </p:txBody>
      </p:sp>
      <p:sp>
        <p:nvSpPr>
          <p:cNvPr id="17410" name="Rectangle 3">
            <a:extLst>
              <a:ext uri="{FF2B5EF4-FFF2-40B4-BE49-F238E27FC236}">
                <a16:creationId xmlns:a16="http://schemas.microsoft.com/office/drawing/2014/main" id="{DC3551C5-2B60-E319-8EAC-FF3BFEA41BC1}"/>
              </a:ext>
            </a:extLst>
          </p:cNvPr>
          <p:cNvSpPr>
            <a:spLocks noGrp="1" noChangeArrowheads="1"/>
          </p:cNvSpPr>
          <p:nvPr>
            <p:ph idx="1"/>
          </p:nvPr>
        </p:nvSpPr>
        <p:spPr>
          <a:xfrm>
            <a:off x="539750" y="1989138"/>
            <a:ext cx="8353425" cy="4464050"/>
          </a:xfrm>
        </p:spPr>
        <p:txBody>
          <a:bodyPr rtlCol="0">
            <a:normAutofit fontScale="85000" lnSpcReduction="20000"/>
          </a:bodyPr>
          <a:lstStyle/>
          <a:p>
            <a:pPr marL="68580" indent="0" eaLnBrk="1" fontAlgn="auto" hangingPunct="1">
              <a:spcAft>
                <a:spcPts val="0"/>
              </a:spcAft>
              <a:buFont typeface="Wingdings 2" panose="05020102010507070707" pitchFamily="18" charset="2"/>
              <a:buNone/>
              <a:defRPr/>
            </a:pPr>
            <a:r>
              <a:rPr lang="en-GB" altLang="en-US" dirty="0"/>
              <a:t>There will be a selection of question types, including:</a:t>
            </a:r>
          </a:p>
          <a:p>
            <a:pPr indent="-274320" eaLnBrk="1" fontAlgn="auto" hangingPunct="1">
              <a:spcAft>
                <a:spcPts val="0"/>
              </a:spcAft>
              <a:buFont typeface="Wingdings 2" panose="05020102010507070707" pitchFamily="18" charset="2"/>
              <a:buChar char=""/>
              <a:defRPr/>
            </a:pPr>
            <a:r>
              <a:rPr lang="en-GB" altLang="en-US" b="1" i="1" dirty="0"/>
              <a:t>Ranking/ ordering</a:t>
            </a:r>
            <a:r>
              <a:rPr lang="en-GB" altLang="en-US" dirty="0"/>
              <a:t>, e.g. ‘Number the events below to show the order in which they happen in the story’</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b="1" i="1" dirty="0"/>
              <a:t>Labelling</a:t>
            </a:r>
            <a:r>
              <a:rPr lang="en-GB" altLang="en-US" dirty="0"/>
              <a:t>, e.g. ‘Label the text to show the title of the story’</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b="1" i="1" dirty="0"/>
              <a:t>Find and copy, </a:t>
            </a:r>
            <a:r>
              <a:rPr lang="en-GB" altLang="en-US" dirty="0"/>
              <a:t>e.g. ‘Find and copy one word that suggests what the weather is like in the story’</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b="1" i="1" dirty="0"/>
              <a:t>Short constructed response</a:t>
            </a:r>
            <a:r>
              <a:rPr lang="en-GB" altLang="en-US" dirty="0"/>
              <a:t>, e.g. ‘What does the bear eat?’</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b="1" i="1" dirty="0"/>
              <a:t>Open- ended response</a:t>
            </a:r>
            <a:r>
              <a:rPr lang="en-GB" altLang="en-US" dirty="0"/>
              <a:t>, e.g. ‘Look at the sentence that begins Once upon a time. How does the writer increase the tension throughout this paragraph? Explain fully, referring to the text in your answer.’</a:t>
            </a:r>
          </a:p>
          <a:p>
            <a:pPr marL="68580" indent="0" eaLnBrk="1" fontAlgn="auto" hangingPunct="1">
              <a:spcAft>
                <a:spcPts val="0"/>
              </a:spcAft>
              <a:buFont typeface="Wingdings 2" panose="05020102010507070707" pitchFamily="18" charset="2"/>
              <a:buNone/>
              <a:defRPr/>
            </a:pPr>
            <a:endParaRPr lang="en-GB" altLang="en-US" dirty="0"/>
          </a:p>
          <a:p>
            <a:pPr indent="-274320" eaLnBrk="1" fontAlgn="auto" hangingPunct="1">
              <a:spcAft>
                <a:spcPts val="0"/>
              </a:spcAft>
              <a:buFont typeface="Wingdings" pitchFamily="2" charset="2"/>
              <a:buNone/>
              <a:defRPr/>
            </a:pP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5A569664-CF3D-80E6-2D3B-90FCE318D69F}"/>
              </a:ext>
            </a:extLst>
          </p:cNvPr>
          <p:cNvSpPr>
            <a:spLocks noGrp="1"/>
          </p:cNvSpPr>
          <p:nvPr>
            <p:ph type="title"/>
          </p:nvPr>
        </p:nvSpPr>
        <p:spPr>
          <a:xfrm>
            <a:off x="468313" y="0"/>
            <a:ext cx="8229600" cy="1252538"/>
          </a:xfrm>
        </p:spPr>
        <p:txBody>
          <a:bodyPr/>
          <a:lstStyle/>
          <a:p>
            <a:pPr eaLnBrk="1" hangingPunct="1"/>
            <a:r>
              <a:rPr lang="en-GB" altLang="en-US"/>
              <a:t>KS2 Reading</a:t>
            </a:r>
          </a:p>
        </p:txBody>
      </p:sp>
      <p:sp>
        <p:nvSpPr>
          <p:cNvPr id="2" name="Content Placeholder 1">
            <a:extLst>
              <a:ext uri="{FF2B5EF4-FFF2-40B4-BE49-F238E27FC236}">
                <a16:creationId xmlns:a16="http://schemas.microsoft.com/office/drawing/2014/main" id="{6A33ED11-5624-E5E2-8C6F-AE1672D8581F}"/>
              </a:ext>
            </a:extLst>
          </p:cNvPr>
          <p:cNvSpPr>
            <a:spLocks noGrp="1"/>
          </p:cNvSpPr>
          <p:nvPr>
            <p:ph idx="1"/>
          </p:nvPr>
        </p:nvSpPr>
        <p:spPr>
          <a:xfrm>
            <a:off x="468313" y="1125538"/>
            <a:ext cx="8351837" cy="5732462"/>
          </a:xfrm>
        </p:spPr>
        <p:txBody>
          <a:bodyPr rtlCol="0">
            <a:noAutofit/>
          </a:bodyPr>
          <a:lstStyle/>
          <a:p>
            <a:pPr marL="0" indent="0" eaLnBrk="1" fontAlgn="auto" hangingPunct="1">
              <a:spcAft>
                <a:spcPts val="0"/>
              </a:spcAft>
              <a:buFont typeface="Wingdings 2" panose="05020102010507070707" pitchFamily="18" charset="2"/>
              <a:buNone/>
              <a:defRPr/>
            </a:pPr>
            <a:r>
              <a:rPr lang="en-GB" sz="2100" u="sng" dirty="0">
                <a:solidFill>
                  <a:schemeClr val="tx1"/>
                </a:solidFill>
              </a:rPr>
              <a:t>IN SCHOOL</a:t>
            </a:r>
          </a:p>
          <a:p>
            <a:pPr marL="274320" indent="-274320" eaLnBrk="1" fontAlgn="auto" hangingPunct="1">
              <a:spcAft>
                <a:spcPts val="0"/>
              </a:spcAft>
              <a:buFont typeface="Wingdings 2" panose="05020102010507070707" pitchFamily="18" charset="2"/>
              <a:buChar char=""/>
              <a:defRPr/>
            </a:pPr>
            <a:r>
              <a:rPr lang="en-GB" sz="2100" dirty="0">
                <a:solidFill>
                  <a:schemeClr val="tx1"/>
                </a:solidFill>
              </a:rPr>
              <a:t>We have been practising these skills in class- daily reading sessions</a:t>
            </a:r>
          </a:p>
          <a:p>
            <a:pPr marL="274320" indent="-274320" eaLnBrk="1" fontAlgn="auto" hangingPunct="1">
              <a:spcAft>
                <a:spcPts val="0"/>
              </a:spcAft>
              <a:buFont typeface="Wingdings 2" panose="05020102010507070707" pitchFamily="18" charset="2"/>
              <a:buChar char=""/>
              <a:defRPr/>
            </a:pPr>
            <a:r>
              <a:rPr lang="en-GB" sz="2100" dirty="0">
                <a:solidFill>
                  <a:schemeClr val="tx1"/>
                </a:solidFill>
              </a:rPr>
              <a:t>We will have done plenty of SATs practice questions and activities by May</a:t>
            </a:r>
          </a:p>
          <a:p>
            <a:pPr marL="274320" indent="-274320" eaLnBrk="1" fontAlgn="auto" hangingPunct="1">
              <a:spcAft>
                <a:spcPts val="0"/>
              </a:spcAft>
              <a:buFont typeface="Wingdings 2" panose="05020102010507070707" pitchFamily="18" charset="2"/>
              <a:buChar char=""/>
              <a:defRPr/>
            </a:pPr>
            <a:r>
              <a:rPr lang="en-GB" sz="2100" dirty="0">
                <a:solidFill>
                  <a:schemeClr val="tx1"/>
                </a:solidFill>
              </a:rPr>
              <a:t>These skills are the focus of our reading sessions.</a:t>
            </a:r>
          </a:p>
          <a:p>
            <a:pPr marL="0" indent="0" eaLnBrk="1" fontAlgn="auto" hangingPunct="1">
              <a:spcAft>
                <a:spcPts val="0"/>
              </a:spcAft>
              <a:buFont typeface="Wingdings 2" panose="05020102010507070707" pitchFamily="18" charset="2"/>
              <a:buNone/>
              <a:defRPr/>
            </a:pPr>
            <a:r>
              <a:rPr lang="en-GB" sz="2100" u="sng" dirty="0">
                <a:solidFill>
                  <a:schemeClr val="tx1"/>
                </a:solidFill>
              </a:rPr>
              <a:t>AT HOME</a:t>
            </a:r>
          </a:p>
          <a:p>
            <a:pPr marL="274320" indent="-274320" eaLnBrk="1" fontAlgn="auto" hangingPunct="1">
              <a:spcAft>
                <a:spcPts val="0"/>
              </a:spcAft>
              <a:buFont typeface="Wingdings 2" panose="05020102010507070707" pitchFamily="18" charset="2"/>
              <a:buChar char=""/>
              <a:defRPr/>
            </a:pPr>
            <a:r>
              <a:rPr lang="en-GB" sz="2100" dirty="0">
                <a:solidFill>
                  <a:schemeClr val="tx1"/>
                </a:solidFill>
              </a:rPr>
              <a:t>Read with your child: get your child to read aloud to you, and then ask them questions such as the examples given.</a:t>
            </a:r>
          </a:p>
          <a:p>
            <a:pPr marL="274320" indent="-274320" eaLnBrk="1" fontAlgn="auto" hangingPunct="1">
              <a:spcAft>
                <a:spcPts val="0"/>
              </a:spcAft>
              <a:buFont typeface="Wingdings 2" panose="05020102010507070707" pitchFamily="18" charset="2"/>
              <a:buChar char=""/>
              <a:defRPr/>
            </a:pPr>
            <a:r>
              <a:rPr lang="en-GB" sz="2100" dirty="0">
                <a:solidFill>
                  <a:schemeClr val="tx1"/>
                </a:solidFill>
              </a:rPr>
              <a:t>Encourage your child to read often and widely! Newspapers, books, magazines, internet. </a:t>
            </a:r>
          </a:p>
          <a:p>
            <a:pPr indent="-342900" eaLnBrk="1" fontAlgn="auto" hangingPunct="1">
              <a:spcAft>
                <a:spcPts val="0"/>
              </a:spcAft>
              <a:buFont typeface="Wingdings 2" panose="05020102010507070707" pitchFamily="18" charset="2"/>
              <a:buChar char=""/>
              <a:defRPr/>
            </a:pPr>
            <a:r>
              <a:rPr lang="en-GB" sz="2100" dirty="0">
                <a:solidFill>
                  <a:schemeClr val="tx1"/>
                </a:solidFill>
              </a:rPr>
              <a:t>Read aloud to your child whilst your child follows the text: listening is an important part of reading; it will help your child learn the importance of punctuation and reading with expression.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C0A05A3-D6C3-7DE1-BA90-C527452DAAF2}"/>
              </a:ext>
            </a:extLst>
          </p:cNvPr>
          <p:cNvSpPr>
            <a:spLocks noGrp="1"/>
          </p:cNvSpPr>
          <p:nvPr>
            <p:ph type="title"/>
          </p:nvPr>
        </p:nvSpPr>
        <p:spPr>
          <a:xfrm>
            <a:off x="468313" y="333375"/>
            <a:ext cx="7024687" cy="1143000"/>
          </a:xfrm>
        </p:spPr>
        <p:txBody>
          <a:bodyPr/>
          <a:lstStyle/>
          <a:p>
            <a:pPr eaLnBrk="1" hangingPunct="1"/>
            <a:r>
              <a:rPr lang="en-GB" altLang="en-US"/>
              <a:t>Sample KS2 Reading Texts </a:t>
            </a:r>
          </a:p>
        </p:txBody>
      </p:sp>
      <p:pic>
        <p:nvPicPr>
          <p:cNvPr id="18435" name="Picture 2">
            <a:extLst>
              <a:ext uri="{FF2B5EF4-FFF2-40B4-BE49-F238E27FC236}">
                <a16:creationId xmlns:a16="http://schemas.microsoft.com/office/drawing/2014/main" id="{F8DF7C0E-D92F-CE0F-979C-F421BB4B02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484313"/>
            <a:ext cx="3527425" cy="4873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3">
            <a:extLst>
              <a:ext uri="{FF2B5EF4-FFF2-40B4-BE49-F238E27FC236}">
                <a16:creationId xmlns:a16="http://schemas.microsoft.com/office/drawing/2014/main" id="{C075EBCC-5295-C639-1ED6-2E0058154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3476625"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783E62A4-9713-3E35-4486-69D33B787C3C}"/>
              </a:ext>
            </a:extLst>
          </p:cNvPr>
          <p:cNvSpPr>
            <a:spLocks noGrp="1"/>
          </p:cNvSpPr>
          <p:nvPr>
            <p:ph type="title"/>
          </p:nvPr>
        </p:nvSpPr>
        <p:spPr>
          <a:xfrm>
            <a:off x="500063" y="549275"/>
            <a:ext cx="7024687" cy="1143000"/>
          </a:xfrm>
        </p:spPr>
        <p:txBody>
          <a:bodyPr/>
          <a:lstStyle/>
          <a:p>
            <a:pPr eaLnBrk="1" hangingPunct="1"/>
            <a:r>
              <a:rPr lang="en-GB" altLang="en-US"/>
              <a:t>Sample KS2 Reading Texts </a:t>
            </a:r>
          </a:p>
        </p:txBody>
      </p:sp>
      <p:pic>
        <p:nvPicPr>
          <p:cNvPr id="19459" name="Content Placeholder 8" descr="Screen Clipping">
            <a:extLst>
              <a:ext uri="{FF2B5EF4-FFF2-40B4-BE49-F238E27FC236}">
                <a16:creationId xmlns:a16="http://schemas.microsoft.com/office/drawing/2014/main" id="{BE428250-B52E-68BA-3248-E8F6522981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17563" y="1700213"/>
            <a:ext cx="4686300" cy="1897062"/>
          </a:xfrm>
        </p:spPr>
      </p:pic>
      <p:pic>
        <p:nvPicPr>
          <p:cNvPr id="19460" name="Picture 9" descr="Screen Clipping">
            <a:extLst>
              <a:ext uri="{FF2B5EF4-FFF2-40B4-BE49-F238E27FC236}">
                <a16:creationId xmlns:a16="http://schemas.microsoft.com/office/drawing/2014/main" id="{0061C75B-B05D-88F7-E22B-C23602DC5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05263"/>
            <a:ext cx="48196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0">
            <a:extLst>
              <a:ext uri="{FF2B5EF4-FFF2-40B4-BE49-F238E27FC236}">
                <a16:creationId xmlns:a16="http://schemas.microsoft.com/office/drawing/2014/main" id="{EA398067-85E8-C394-1283-97D719392096}"/>
              </a:ext>
            </a:extLst>
          </p:cNvPr>
          <p:cNvSpPr txBox="1">
            <a:spLocks noChangeArrowheads="1"/>
          </p:cNvSpPr>
          <p:nvPr/>
        </p:nvSpPr>
        <p:spPr bwMode="auto">
          <a:xfrm>
            <a:off x="5940425" y="2719388"/>
            <a:ext cx="24479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GB" altLang="en-US" sz="1800" b="1">
                <a:solidFill>
                  <a:srgbClr val="7030A0"/>
                </a:solidFill>
                <a:latin typeface="Verdana" panose="020B0604030504040204" pitchFamily="34" charset="0"/>
              </a:rPr>
              <a:t>Some questions will ask children to find answers directly from the reading booklets they are given.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Screen Clipping">
            <a:extLst>
              <a:ext uri="{FF2B5EF4-FFF2-40B4-BE49-F238E27FC236}">
                <a16:creationId xmlns:a16="http://schemas.microsoft.com/office/drawing/2014/main" id="{0475A638-5E8A-9534-65B6-C6503E3E70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56292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Screen Clipping">
            <a:extLst>
              <a:ext uri="{FF2B5EF4-FFF2-40B4-BE49-F238E27FC236}">
                <a16:creationId xmlns:a16="http://schemas.microsoft.com/office/drawing/2014/main" id="{C6F93120-35EB-ECC5-D8E6-4984C76C3C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141663"/>
            <a:ext cx="5294312"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a:extLst>
              <a:ext uri="{FF2B5EF4-FFF2-40B4-BE49-F238E27FC236}">
                <a16:creationId xmlns:a16="http://schemas.microsoft.com/office/drawing/2014/main" id="{7ADCC792-65E2-2527-BDAC-83A822744E0E}"/>
              </a:ext>
            </a:extLst>
          </p:cNvPr>
          <p:cNvSpPr txBox="1">
            <a:spLocks noChangeArrowheads="1"/>
          </p:cNvSpPr>
          <p:nvPr/>
        </p:nvSpPr>
        <p:spPr bwMode="auto">
          <a:xfrm>
            <a:off x="6156325" y="2566988"/>
            <a:ext cx="23050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GB" altLang="en-US" sz="1800" b="1">
                <a:solidFill>
                  <a:srgbClr val="7030A0"/>
                </a:solidFill>
                <a:latin typeface="Verdana" panose="020B0604030504040204" pitchFamily="34" charset="0"/>
              </a:rPr>
              <a:t>Others will require the children to deduce answers by using words or phrases as evidence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Screen Clipping">
            <a:extLst>
              <a:ext uri="{FF2B5EF4-FFF2-40B4-BE49-F238E27FC236}">
                <a16:creationId xmlns:a16="http://schemas.microsoft.com/office/drawing/2014/main" id="{CED75312-B07C-F1E0-B55E-8415918B72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 y="681038"/>
            <a:ext cx="4408488"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a:extLst>
              <a:ext uri="{FF2B5EF4-FFF2-40B4-BE49-F238E27FC236}">
                <a16:creationId xmlns:a16="http://schemas.microsoft.com/office/drawing/2014/main" id="{6FD1B736-DD1A-E599-DF66-617CFEF6D34E}"/>
              </a:ext>
            </a:extLst>
          </p:cNvPr>
          <p:cNvSpPr txBox="1">
            <a:spLocks noChangeArrowheads="1"/>
          </p:cNvSpPr>
          <p:nvPr/>
        </p:nvSpPr>
        <p:spPr bwMode="auto">
          <a:xfrm>
            <a:off x="4932363" y="2276475"/>
            <a:ext cx="3600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GB" altLang="en-US" sz="1800" b="1">
                <a:solidFill>
                  <a:srgbClr val="7030A0"/>
                </a:solidFill>
                <a:latin typeface="Verdana" panose="020B0604030504040204" pitchFamily="34" charset="0"/>
              </a:rPr>
              <a:t>Some questions will ask the children to evaluate what they have read, again using the text to back up their answers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a:extLst>
              <a:ext uri="{FF2B5EF4-FFF2-40B4-BE49-F238E27FC236}">
                <a16:creationId xmlns:a16="http://schemas.microsoft.com/office/drawing/2014/main" id="{68A68C0F-98D9-A3D3-FC42-828EB8B54BA2}"/>
              </a:ext>
            </a:extLst>
          </p:cNvPr>
          <p:cNvSpPr>
            <a:spLocks noGrp="1"/>
          </p:cNvSpPr>
          <p:nvPr>
            <p:ph type="title"/>
          </p:nvPr>
        </p:nvSpPr>
        <p:spPr>
          <a:xfrm>
            <a:off x="395288" y="1052513"/>
            <a:ext cx="7993062" cy="1143000"/>
          </a:xfrm>
        </p:spPr>
        <p:txBody>
          <a:bodyPr rtlCol="0">
            <a:normAutofit fontScale="90000"/>
          </a:bodyPr>
          <a:lstStyle/>
          <a:p>
            <a:pPr eaLnBrk="1" fontAlgn="auto" hangingPunct="1">
              <a:spcAft>
                <a:spcPts val="0"/>
              </a:spcAft>
              <a:defRPr/>
            </a:pPr>
            <a:r>
              <a:rPr lang="en-GB" altLang="en-US" sz="5400" dirty="0"/>
              <a:t>Grammar, Punctuation &amp; Spelling </a:t>
            </a:r>
          </a:p>
        </p:txBody>
      </p:sp>
      <p:sp>
        <p:nvSpPr>
          <p:cNvPr id="21507" name="Content Placeholder 1">
            <a:extLst>
              <a:ext uri="{FF2B5EF4-FFF2-40B4-BE49-F238E27FC236}">
                <a16:creationId xmlns:a16="http://schemas.microsoft.com/office/drawing/2014/main" id="{76281314-191C-CA49-AAE9-A36DA30C2894}"/>
              </a:ext>
            </a:extLst>
          </p:cNvPr>
          <p:cNvSpPr>
            <a:spLocks noGrp="1"/>
          </p:cNvSpPr>
          <p:nvPr>
            <p:ph idx="1"/>
          </p:nvPr>
        </p:nvSpPr>
        <p:spPr>
          <a:xfrm>
            <a:off x="395288" y="1989138"/>
            <a:ext cx="8424862" cy="4608512"/>
          </a:xfrm>
        </p:spPr>
        <p:txBody>
          <a:bodyPr/>
          <a:lstStyle/>
          <a:p>
            <a:pPr indent="-160338">
              <a:buFont typeface="Arial" panose="020B0604020202020204" pitchFamily="34" charset="0"/>
              <a:buChar char="•"/>
              <a:defRPr/>
            </a:pPr>
            <a:r>
              <a:rPr lang="en-GB" dirty="0">
                <a:solidFill>
                  <a:schemeClr val="bg2">
                    <a:lumMod val="10000"/>
                  </a:schemeClr>
                </a:solidFill>
                <a:latin typeface="+mj-lt"/>
              </a:rPr>
              <a:t>A spelling test is administered containing 20 words, which lasts approximately 15 minutes.</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A separate test is given on grammar, punctuation and vocabulary. </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This test lasts for 45 minutes and requires short answer questions including some multiple choice.</a:t>
            </a:r>
          </a:p>
          <a:p>
            <a:pPr indent="-160338">
              <a:buFont typeface="Arial" panose="020B0604020202020204" pitchFamily="34" charset="0"/>
              <a:buChar char="•"/>
              <a:defRPr/>
            </a:pPr>
            <a:endParaRPr lang="en-GB" dirty="0">
              <a:solidFill>
                <a:schemeClr val="bg2">
                  <a:lumMod val="10000"/>
                </a:schemeClr>
              </a:solidFill>
              <a:latin typeface="+mj-lt"/>
            </a:endParaRPr>
          </a:p>
          <a:p>
            <a:pPr indent="-160338">
              <a:buFont typeface="Arial" panose="020B0604020202020204" pitchFamily="34" charset="0"/>
              <a:buChar char="•"/>
              <a:defRPr/>
            </a:pPr>
            <a:r>
              <a:rPr lang="en-GB" dirty="0">
                <a:solidFill>
                  <a:schemeClr val="bg2">
                    <a:lumMod val="10000"/>
                  </a:schemeClr>
                </a:solidFill>
                <a:latin typeface="+mj-lt"/>
              </a:rPr>
              <a:t>Marks for these two tests are added together to give a total for grammar, punctuation and spelling.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83490D-FC0C-7FCC-8758-7886100D7F21}"/>
              </a:ext>
            </a:extLst>
          </p:cNvPr>
          <p:cNvSpPr>
            <a:spLocks noGrp="1" noChangeArrowheads="1"/>
          </p:cNvSpPr>
          <p:nvPr>
            <p:ph type="title"/>
          </p:nvPr>
        </p:nvSpPr>
        <p:spPr>
          <a:xfrm>
            <a:off x="468313" y="765175"/>
            <a:ext cx="7848600" cy="1143000"/>
          </a:xfrm>
        </p:spPr>
        <p:txBody>
          <a:bodyPr/>
          <a:lstStyle/>
          <a:p>
            <a:pPr eaLnBrk="1" hangingPunct="1"/>
            <a:r>
              <a:rPr lang="en-GB" altLang="en-US"/>
              <a:t>KS2 Grammar, Punctuation and Spelling</a:t>
            </a:r>
          </a:p>
        </p:txBody>
      </p:sp>
      <p:sp>
        <p:nvSpPr>
          <p:cNvPr id="17410" name="Rectangle 3">
            <a:extLst>
              <a:ext uri="{FF2B5EF4-FFF2-40B4-BE49-F238E27FC236}">
                <a16:creationId xmlns:a16="http://schemas.microsoft.com/office/drawing/2014/main" id="{9DDA465C-4A21-A016-6931-E936DA9DE977}"/>
              </a:ext>
            </a:extLst>
          </p:cNvPr>
          <p:cNvSpPr>
            <a:spLocks noGrp="1" noChangeArrowheads="1"/>
          </p:cNvSpPr>
          <p:nvPr>
            <p:ph idx="1"/>
          </p:nvPr>
        </p:nvSpPr>
        <p:spPr>
          <a:xfrm>
            <a:off x="395288" y="1989138"/>
            <a:ext cx="8208962" cy="4464050"/>
          </a:xfrm>
        </p:spPr>
        <p:txBody>
          <a:bodyPr rtlCol="0">
            <a:normAutofit/>
          </a:bodyPr>
          <a:lstStyle/>
          <a:p>
            <a:pPr marL="68580" indent="0" eaLnBrk="1" fontAlgn="auto" hangingPunct="1">
              <a:spcAft>
                <a:spcPts val="0"/>
              </a:spcAft>
              <a:buFont typeface="Wingdings 2" panose="05020102010507070707" pitchFamily="18" charset="2"/>
              <a:buNone/>
              <a:defRPr/>
            </a:pPr>
            <a:r>
              <a:rPr lang="en-GB" altLang="en-US" dirty="0"/>
              <a:t>The grammar and punctuation test will include two sub-types of questions:</a:t>
            </a:r>
          </a:p>
          <a:p>
            <a:pPr marL="68580" indent="0" eaLnBrk="1" fontAlgn="auto" hangingPunct="1">
              <a:spcAft>
                <a:spcPts val="0"/>
              </a:spcAft>
              <a:buFont typeface="Wingdings 2" panose="05020102010507070707" pitchFamily="18" charset="2"/>
              <a:buNone/>
              <a:defRPr/>
            </a:pPr>
            <a:endParaRPr lang="en-GB" altLang="en-US" dirty="0"/>
          </a:p>
          <a:p>
            <a:pPr indent="-274320" eaLnBrk="1" fontAlgn="auto" hangingPunct="1">
              <a:spcAft>
                <a:spcPts val="0"/>
              </a:spcAft>
              <a:buFont typeface="Wingdings 2" panose="05020102010507070707" pitchFamily="18" charset="2"/>
              <a:buChar char=""/>
              <a:defRPr/>
            </a:pPr>
            <a:r>
              <a:rPr lang="en-GB" altLang="en-US" b="1" i="1" dirty="0"/>
              <a:t>Selected response</a:t>
            </a:r>
            <a:r>
              <a:rPr lang="en-GB" altLang="en-US" dirty="0"/>
              <a:t>, e.g. ‘Identify the adjectives in the sentence below’</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b="1" i="1" dirty="0"/>
              <a:t>Constructed response</a:t>
            </a:r>
            <a:r>
              <a:rPr lang="en-GB" altLang="en-US" dirty="0"/>
              <a:t>, e.g. ‘Correct/ complete/ rewrite the sentence below,’ or, ‘The sentence below has an apostrophe missing. Explain why it needs an apostrophe.’</a:t>
            </a:r>
          </a:p>
          <a:p>
            <a:pPr marL="68580" indent="0" eaLnBrk="1" fontAlgn="auto" hangingPunct="1">
              <a:spcAft>
                <a:spcPts val="0"/>
              </a:spcAft>
              <a:buFont typeface="Wingdings 2" panose="05020102010507070707" pitchFamily="18" charset="2"/>
              <a:buNone/>
              <a:defRPr/>
            </a:pPr>
            <a:endParaRPr lang="en-GB" altLang="en-US" dirty="0"/>
          </a:p>
          <a:p>
            <a:pPr indent="-274320" eaLnBrk="1" fontAlgn="auto" hangingPunct="1">
              <a:spcAft>
                <a:spcPts val="0"/>
              </a:spcAft>
              <a:buFont typeface="Wingdings" pitchFamily="2" charset="2"/>
              <a:buNone/>
              <a:defRPr/>
            </a:pPr>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a:extLst>
              <a:ext uri="{FF2B5EF4-FFF2-40B4-BE49-F238E27FC236}">
                <a16:creationId xmlns:a16="http://schemas.microsoft.com/office/drawing/2014/main" id="{6573AD66-3DD0-3C7D-0459-B3A153216F77}"/>
              </a:ext>
            </a:extLst>
          </p:cNvPr>
          <p:cNvSpPr>
            <a:spLocks noGrp="1"/>
          </p:cNvSpPr>
          <p:nvPr>
            <p:ph type="title"/>
          </p:nvPr>
        </p:nvSpPr>
        <p:spPr>
          <a:xfrm>
            <a:off x="395288" y="620713"/>
            <a:ext cx="7024687" cy="1143000"/>
          </a:xfrm>
        </p:spPr>
        <p:txBody>
          <a:bodyPr rtlCol="0">
            <a:normAutofit fontScale="90000"/>
          </a:bodyPr>
          <a:lstStyle/>
          <a:p>
            <a:pPr eaLnBrk="1" fontAlgn="auto" hangingPunct="1">
              <a:spcAft>
                <a:spcPts val="0"/>
              </a:spcAft>
              <a:defRPr/>
            </a:pPr>
            <a:r>
              <a:rPr lang="en-GB" altLang="en-US" dirty="0"/>
              <a:t>Spelling, Grammar and Punctuation</a:t>
            </a:r>
          </a:p>
        </p:txBody>
      </p:sp>
      <p:sp>
        <p:nvSpPr>
          <p:cNvPr id="2" name="Content Placeholder 1">
            <a:extLst>
              <a:ext uri="{FF2B5EF4-FFF2-40B4-BE49-F238E27FC236}">
                <a16:creationId xmlns:a16="http://schemas.microsoft.com/office/drawing/2014/main" id="{0A30DF7A-24FF-05E6-A190-89394795F543}"/>
              </a:ext>
            </a:extLst>
          </p:cNvPr>
          <p:cNvSpPr>
            <a:spLocks noGrp="1"/>
          </p:cNvSpPr>
          <p:nvPr>
            <p:ph idx="1"/>
          </p:nvPr>
        </p:nvSpPr>
        <p:spPr>
          <a:xfrm>
            <a:off x="539750" y="1773238"/>
            <a:ext cx="8135938" cy="4752975"/>
          </a:xfrm>
        </p:spPr>
        <p:txBody>
          <a:bodyPr rtlCol="0">
            <a:noAutofit/>
          </a:bodyPr>
          <a:lstStyle/>
          <a:p>
            <a:pPr marL="0" indent="0" eaLnBrk="1" fontAlgn="auto" hangingPunct="1">
              <a:spcAft>
                <a:spcPts val="0"/>
              </a:spcAft>
              <a:buFont typeface="Wingdings 2" panose="05020102010507070707" pitchFamily="18" charset="2"/>
              <a:buNone/>
              <a:defRPr/>
            </a:pPr>
            <a:r>
              <a:rPr lang="en-GB" sz="1800" u="sng" dirty="0">
                <a:solidFill>
                  <a:schemeClr val="tx1"/>
                </a:solidFill>
              </a:rPr>
              <a:t>IN SCHOOL</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We include grammar and punctuation in every English lesson and Topic lessons.</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Weekly spelling focus </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Focus on specific spelling patterns and spelling words </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Spelling focus every day </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Grammar and punctuation focus lessons</a:t>
            </a:r>
          </a:p>
          <a:p>
            <a:pPr marL="0" indent="0" eaLnBrk="1" fontAlgn="auto" hangingPunct="1">
              <a:spcAft>
                <a:spcPts val="0"/>
              </a:spcAft>
              <a:buFont typeface="Wingdings 2" panose="05020102010507070707" pitchFamily="18" charset="2"/>
              <a:buNone/>
              <a:defRPr/>
            </a:pPr>
            <a:endParaRPr lang="en-GB" sz="1800" dirty="0">
              <a:solidFill>
                <a:schemeClr val="tx1"/>
              </a:solidFill>
            </a:endParaRPr>
          </a:p>
          <a:p>
            <a:pPr marL="0" indent="0" eaLnBrk="1" fontAlgn="auto" hangingPunct="1">
              <a:spcAft>
                <a:spcPts val="0"/>
              </a:spcAft>
              <a:buFont typeface="Wingdings 2" panose="05020102010507070707" pitchFamily="18" charset="2"/>
              <a:buNone/>
              <a:defRPr/>
            </a:pPr>
            <a:r>
              <a:rPr lang="en-GB" sz="1800" u="sng" dirty="0">
                <a:solidFill>
                  <a:schemeClr val="tx1"/>
                </a:solidFill>
              </a:rPr>
              <a:t>AT HOME</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Check and practice weekly spellings</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Practise Y5/6 spellings and spelling patterns</a:t>
            </a:r>
          </a:p>
          <a:p>
            <a:pPr marL="274320" indent="-274320" eaLnBrk="1" fontAlgn="auto" hangingPunct="1">
              <a:spcAft>
                <a:spcPts val="0"/>
              </a:spcAft>
              <a:buFont typeface="Wingdings 2" panose="05020102010507070707" pitchFamily="18" charset="2"/>
              <a:buChar char=""/>
              <a:defRPr/>
            </a:pPr>
            <a:r>
              <a:rPr lang="en-GB" sz="1800" dirty="0">
                <a:solidFill>
                  <a:schemeClr val="tx1"/>
                </a:solidFill>
              </a:rPr>
              <a:t>When reading to and/or with your child discuss the use of inverted commas to mark speech, the use of parenthesis (brackets) to add additional information, the use of capital letters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72D270A-9297-6C21-0D2B-E3A0FD4432AD}"/>
              </a:ext>
            </a:extLst>
          </p:cNvPr>
          <p:cNvSpPr>
            <a:spLocks noGrp="1"/>
          </p:cNvSpPr>
          <p:nvPr>
            <p:ph type="title"/>
          </p:nvPr>
        </p:nvSpPr>
        <p:spPr>
          <a:xfrm>
            <a:off x="468313" y="333375"/>
            <a:ext cx="7024687" cy="1143000"/>
          </a:xfrm>
        </p:spPr>
        <p:txBody>
          <a:bodyPr/>
          <a:lstStyle/>
          <a:p>
            <a:pPr eaLnBrk="1" hangingPunct="1"/>
            <a:r>
              <a:rPr lang="en-GB" altLang="en-US" b="1">
                <a:solidFill>
                  <a:schemeClr val="tx1"/>
                </a:solidFill>
              </a:rPr>
              <a:t>Aims of the presentation</a:t>
            </a:r>
          </a:p>
        </p:txBody>
      </p:sp>
      <p:sp>
        <p:nvSpPr>
          <p:cNvPr id="9219" name="Subtitle 2">
            <a:extLst>
              <a:ext uri="{FF2B5EF4-FFF2-40B4-BE49-F238E27FC236}">
                <a16:creationId xmlns:a16="http://schemas.microsoft.com/office/drawing/2014/main" id="{EF2E1083-6521-A0D0-7DB8-A49C5652CBB8}"/>
              </a:ext>
            </a:extLst>
          </p:cNvPr>
          <p:cNvSpPr>
            <a:spLocks noGrp="1"/>
          </p:cNvSpPr>
          <p:nvPr>
            <p:ph type="subTitle" idx="4294967295"/>
          </p:nvPr>
        </p:nvSpPr>
        <p:spPr>
          <a:xfrm>
            <a:off x="468313" y="1628775"/>
            <a:ext cx="8208962" cy="3527425"/>
          </a:xfrm>
        </p:spPr>
        <p:txBody>
          <a:bodyPr rtlCol="0">
            <a:noAutofit/>
          </a:bodyPr>
          <a:lstStyle/>
          <a:p>
            <a:pPr indent="-342900" eaLnBrk="1" fontAlgn="auto" hangingPunct="1">
              <a:spcAft>
                <a:spcPts val="0"/>
              </a:spcAft>
              <a:buFont typeface="Arial" charset="0"/>
              <a:buChar char="•"/>
              <a:defRPr/>
            </a:pPr>
            <a:r>
              <a:rPr lang="en-GB" dirty="0">
                <a:solidFill>
                  <a:schemeClr val="tx1"/>
                </a:solidFill>
                <a:latin typeface="+mj-lt"/>
              </a:rPr>
              <a:t>to consolidate knowledge of the National Curriculum</a:t>
            </a:r>
          </a:p>
          <a:p>
            <a:pPr indent="-342900" eaLnBrk="1" fontAlgn="auto" hangingPunct="1">
              <a:spcAft>
                <a:spcPts val="0"/>
              </a:spcAft>
              <a:buFont typeface="Arial" charset="0"/>
              <a:buChar char="•"/>
              <a:defRPr/>
            </a:pPr>
            <a:endParaRPr lang="en-GB" dirty="0">
              <a:solidFill>
                <a:schemeClr val="tx1"/>
              </a:solidFill>
              <a:latin typeface="+mj-lt"/>
            </a:endParaRPr>
          </a:p>
          <a:p>
            <a:pPr indent="-342900" eaLnBrk="1" fontAlgn="auto" hangingPunct="1">
              <a:spcAft>
                <a:spcPts val="0"/>
              </a:spcAft>
              <a:buFont typeface="Arial" charset="0"/>
              <a:buChar char="•"/>
              <a:defRPr/>
            </a:pPr>
            <a:r>
              <a:rPr lang="en-GB" dirty="0">
                <a:solidFill>
                  <a:schemeClr val="tx1"/>
                </a:solidFill>
                <a:latin typeface="+mj-lt"/>
              </a:rPr>
              <a:t>to learn how attainment and progress will be measured using assessment without levels</a:t>
            </a:r>
          </a:p>
          <a:p>
            <a:pPr indent="-342900" eaLnBrk="1" fontAlgn="auto" hangingPunct="1">
              <a:spcAft>
                <a:spcPts val="0"/>
              </a:spcAft>
              <a:buFont typeface="Arial" charset="0"/>
              <a:buChar char="•"/>
              <a:defRPr/>
            </a:pPr>
            <a:endParaRPr lang="en-GB" dirty="0">
              <a:solidFill>
                <a:schemeClr val="tx1"/>
              </a:solidFill>
              <a:latin typeface="+mj-lt"/>
            </a:endParaRPr>
          </a:p>
          <a:p>
            <a:pPr indent="-342900" eaLnBrk="1" fontAlgn="auto" hangingPunct="1">
              <a:spcAft>
                <a:spcPts val="0"/>
              </a:spcAft>
              <a:buFont typeface="Arial" charset="0"/>
              <a:buChar char="•"/>
              <a:defRPr/>
            </a:pPr>
            <a:r>
              <a:rPr lang="en-GB" dirty="0">
                <a:solidFill>
                  <a:schemeClr val="tx1"/>
                </a:solidFill>
                <a:latin typeface="+mj-lt"/>
              </a:rPr>
              <a:t>to understand the organisation and rationale of the Key Stage Two examinations (KS2)</a:t>
            </a:r>
          </a:p>
          <a:p>
            <a:pPr indent="-342900" eaLnBrk="1" fontAlgn="auto" hangingPunct="1">
              <a:spcAft>
                <a:spcPts val="0"/>
              </a:spcAft>
              <a:buFont typeface="Arial" charset="0"/>
              <a:buChar char="•"/>
              <a:defRPr/>
            </a:pPr>
            <a:endParaRPr lang="en-GB" dirty="0">
              <a:solidFill>
                <a:schemeClr val="tx1"/>
              </a:solidFill>
              <a:latin typeface="+mj-lt"/>
            </a:endParaRPr>
          </a:p>
          <a:p>
            <a:pPr indent="-342900" eaLnBrk="1" fontAlgn="auto" hangingPunct="1">
              <a:spcAft>
                <a:spcPts val="0"/>
              </a:spcAft>
              <a:buFont typeface="Arial" charset="0"/>
              <a:buChar char="•"/>
              <a:defRPr/>
            </a:pPr>
            <a:r>
              <a:rPr lang="en-GB" dirty="0">
                <a:solidFill>
                  <a:schemeClr val="tx1"/>
                </a:solidFill>
                <a:latin typeface="+mj-lt"/>
              </a:rPr>
              <a:t>to explore learning resources and ways to help children at home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1B7AADD-177D-11A6-FDA5-1E8458E61EA9}"/>
              </a:ext>
            </a:extLst>
          </p:cNvPr>
          <p:cNvSpPr>
            <a:spLocks noGrp="1"/>
          </p:cNvSpPr>
          <p:nvPr>
            <p:ph type="title"/>
          </p:nvPr>
        </p:nvSpPr>
        <p:spPr>
          <a:xfrm>
            <a:off x="604838" y="476250"/>
            <a:ext cx="7024687" cy="1143000"/>
          </a:xfrm>
        </p:spPr>
        <p:txBody>
          <a:bodyPr/>
          <a:lstStyle/>
          <a:p>
            <a:pPr eaLnBrk="1" hangingPunct="1"/>
            <a:r>
              <a:rPr lang="en-GB" altLang="en-US" sz="4500"/>
              <a:t>Sample Questions </a:t>
            </a:r>
          </a:p>
        </p:txBody>
      </p:sp>
      <p:pic>
        <p:nvPicPr>
          <p:cNvPr id="25603" name="Picture 5">
            <a:extLst>
              <a:ext uri="{FF2B5EF4-FFF2-40B4-BE49-F238E27FC236}">
                <a16:creationId xmlns:a16="http://schemas.microsoft.com/office/drawing/2014/main" id="{C6AD5332-D4DA-C88F-3A1A-AEB24B94D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7980362"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4C62677E-ED2A-5AC7-DB2A-4B12071DC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133600"/>
            <a:ext cx="7993063" cy="310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00A8737-6F0B-F2E0-3EE5-1DF9F0D95267}"/>
              </a:ext>
            </a:extLst>
          </p:cNvPr>
          <p:cNvSpPr/>
          <p:nvPr/>
        </p:nvSpPr>
        <p:spPr>
          <a:xfrm>
            <a:off x="684213" y="1052513"/>
            <a:ext cx="5332412" cy="785812"/>
          </a:xfrm>
          <a:prstGeom prst="rect">
            <a:avLst/>
          </a:prstGeom>
        </p:spPr>
        <p:txBody>
          <a:bodyPr wrap="none">
            <a:spAutoFit/>
          </a:bodyPr>
          <a:lstStyle/>
          <a:p>
            <a:pPr eaLnBrk="1" hangingPunct="1">
              <a:defRPr/>
            </a:pPr>
            <a:r>
              <a:rPr lang="en-GB" altLang="en-US" sz="4500" dirty="0">
                <a:solidFill>
                  <a:schemeClr val="bg2">
                    <a:lumMod val="50000"/>
                  </a:schemeClr>
                </a:solidFill>
                <a:latin typeface="+mj-lt"/>
              </a:rPr>
              <a:t>Sample Questions </a:t>
            </a:r>
            <a:endParaRPr lang="en-GB" sz="4500" dirty="0">
              <a:solidFill>
                <a:schemeClr val="bg2">
                  <a:lumMod val="50000"/>
                </a:schemeClr>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66E5E4-0A2C-8668-1AB1-64CABC1AFA7D}"/>
              </a:ext>
            </a:extLst>
          </p:cNvPr>
          <p:cNvSpPr/>
          <p:nvPr/>
        </p:nvSpPr>
        <p:spPr>
          <a:xfrm>
            <a:off x="539750" y="660400"/>
            <a:ext cx="3802063" cy="784225"/>
          </a:xfrm>
          <a:prstGeom prst="rect">
            <a:avLst/>
          </a:prstGeom>
        </p:spPr>
        <p:txBody>
          <a:bodyPr wrap="none">
            <a:spAutoFit/>
          </a:bodyPr>
          <a:lstStyle/>
          <a:p>
            <a:pPr eaLnBrk="1" hangingPunct="1">
              <a:defRPr/>
            </a:pPr>
            <a:r>
              <a:rPr lang="en-GB" altLang="en-US" sz="4500" dirty="0">
                <a:solidFill>
                  <a:schemeClr val="bg2">
                    <a:lumMod val="50000"/>
                  </a:schemeClr>
                </a:solidFill>
                <a:latin typeface="+mj-lt"/>
              </a:rPr>
              <a:t>Spelling Task </a:t>
            </a:r>
            <a:endParaRPr lang="en-GB" sz="4500" dirty="0">
              <a:solidFill>
                <a:schemeClr val="bg2">
                  <a:lumMod val="50000"/>
                </a:schemeClr>
              </a:solidFill>
              <a:latin typeface="+mj-lt"/>
            </a:endParaRPr>
          </a:p>
        </p:txBody>
      </p:sp>
      <p:sp>
        <p:nvSpPr>
          <p:cNvPr id="4" name="Title 1">
            <a:extLst>
              <a:ext uri="{FF2B5EF4-FFF2-40B4-BE49-F238E27FC236}">
                <a16:creationId xmlns:a16="http://schemas.microsoft.com/office/drawing/2014/main" id="{23D4456C-C1B9-23E0-4D19-7B8A65573570}"/>
              </a:ext>
            </a:extLst>
          </p:cNvPr>
          <p:cNvSpPr txBox="1">
            <a:spLocks/>
          </p:cNvSpPr>
          <p:nvPr/>
        </p:nvSpPr>
        <p:spPr>
          <a:xfrm>
            <a:off x="673100" y="2060575"/>
            <a:ext cx="3813175" cy="1277938"/>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GB" sz="2700" dirty="0">
                <a:solidFill>
                  <a:schemeClr val="tx1"/>
                </a:solidFill>
              </a:rPr>
              <a:t>The paper looks like this:</a:t>
            </a:r>
          </a:p>
        </p:txBody>
      </p:sp>
      <p:pic>
        <p:nvPicPr>
          <p:cNvPr id="27652" name="Picture 4" descr="Screen Clipping">
            <a:extLst>
              <a:ext uri="{FF2B5EF4-FFF2-40B4-BE49-F238E27FC236}">
                <a16:creationId xmlns:a16="http://schemas.microsoft.com/office/drawing/2014/main" id="{9B9E48AC-9095-5420-0FEC-74CCA419BF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1444625"/>
            <a:ext cx="40005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Placeholder 2">
            <a:extLst>
              <a:ext uri="{FF2B5EF4-FFF2-40B4-BE49-F238E27FC236}">
                <a16:creationId xmlns:a16="http://schemas.microsoft.com/office/drawing/2014/main" id="{30360728-52DD-1578-B583-6D52EB242AE4}"/>
              </a:ext>
            </a:extLst>
          </p:cNvPr>
          <p:cNvSpPr txBox="1">
            <a:spLocks/>
          </p:cNvSpPr>
          <p:nvPr/>
        </p:nvSpPr>
        <p:spPr bwMode="auto">
          <a:xfrm>
            <a:off x="569913" y="4508500"/>
            <a:ext cx="38179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263">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defRPr>
            </a:lvl9pPr>
          </a:lstStyle>
          <a:p>
            <a:pPr eaLnBrk="1" hangingPunct="1">
              <a:buFont typeface="Wingdings 2" pitchFamily="2" charset="2"/>
              <a:buNone/>
            </a:pPr>
            <a:r>
              <a:rPr lang="en-GB" altLang="en-US">
                <a:solidFill>
                  <a:schemeClr val="tx1"/>
                </a:solidFill>
              </a:rPr>
              <a:t>The teacher reads this: </a:t>
            </a:r>
          </a:p>
        </p:txBody>
      </p:sp>
      <p:pic>
        <p:nvPicPr>
          <p:cNvPr id="27654" name="Picture 5" descr="Screen Clipping">
            <a:extLst>
              <a:ext uri="{FF2B5EF4-FFF2-40B4-BE49-F238E27FC236}">
                <a16:creationId xmlns:a16="http://schemas.microsoft.com/office/drawing/2014/main" id="{13368516-531A-950F-7F9D-5566C9C008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0438"/>
            <a:ext cx="39608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a:extLst>
              <a:ext uri="{FF2B5EF4-FFF2-40B4-BE49-F238E27FC236}">
                <a16:creationId xmlns:a16="http://schemas.microsoft.com/office/drawing/2014/main" id="{D6C4376C-5610-DB4C-C7C3-B70F8C750F74}"/>
              </a:ext>
            </a:extLst>
          </p:cNvPr>
          <p:cNvSpPr>
            <a:spLocks noGrp="1"/>
          </p:cNvSpPr>
          <p:nvPr>
            <p:ph type="title"/>
          </p:nvPr>
        </p:nvSpPr>
        <p:spPr>
          <a:xfrm>
            <a:off x="468313" y="692150"/>
            <a:ext cx="7024687" cy="1143000"/>
          </a:xfrm>
        </p:spPr>
        <p:txBody>
          <a:bodyPr rtlCol="0">
            <a:normAutofit fontScale="90000"/>
          </a:bodyPr>
          <a:lstStyle/>
          <a:p>
            <a:pPr eaLnBrk="1" fontAlgn="auto" hangingPunct="1">
              <a:spcAft>
                <a:spcPts val="0"/>
              </a:spcAft>
              <a:defRPr/>
            </a:pPr>
            <a:r>
              <a:rPr lang="en-GB" altLang="en-US" dirty="0"/>
              <a:t>Teacher Assessment of Writing</a:t>
            </a:r>
          </a:p>
        </p:txBody>
      </p:sp>
      <p:sp>
        <p:nvSpPr>
          <p:cNvPr id="2" name="Content Placeholder 1">
            <a:extLst>
              <a:ext uri="{FF2B5EF4-FFF2-40B4-BE49-F238E27FC236}">
                <a16:creationId xmlns:a16="http://schemas.microsoft.com/office/drawing/2014/main" id="{E2E06167-A285-BA01-6D1F-750914466548}"/>
              </a:ext>
            </a:extLst>
          </p:cNvPr>
          <p:cNvSpPr>
            <a:spLocks noGrp="1"/>
          </p:cNvSpPr>
          <p:nvPr>
            <p:ph idx="1"/>
          </p:nvPr>
        </p:nvSpPr>
        <p:spPr>
          <a:xfrm>
            <a:off x="468313" y="2060575"/>
            <a:ext cx="8135937" cy="4321175"/>
          </a:xfrm>
        </p:spPr>
        <p:txBody>
          <a:bodyPr rtlCol="0">
            <a:normAutofit/>
          </a:bodyPr>
          <a:lstStyle/>
          <a:p>
            <a:pPr indent="-342900" eaLnBrk="1" fontAlgn="auto" hangingPunct="1">
              <a:spcAft>
                <a:spcPts val="0"/>
              </a:spcAft>
              <a:buFont typeface="Wingdings 2" panose="05020102010507070707" pitchFamily="18" charset="2"/>
              <a:buChar char=""/>
              <a:defRPr/>
            </a:pPr>
            <a:r>
              <a:rPr lang="en-GB" dirty="0">
                <a:solidFill>
                  <a:schemeClr val="tx1"/>
                </a:solidFill>
              </a:rPr>
              <a:t>Teacher assessment replaced a writing test</a:t>
            </a:r>
          </a:p>
          <a:p>
            <a:pPr indent="-342900" eaLnBrk="1" fontAlgn="auto" hangingPunct="1">
              <a:spcAft>
                <a:spcPts val="0"/>
              </a:spcAft>
              <a:buFont typeface="Wingdings 2" panose="05020102010507070707" pitchFamily="18" charset="2"/>
              <a:buChar char=""/>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All the written work produced over the year is considered in making a judgement on a child’s writing level.</a:t>
            </a:r>
          </a:p>
          <a:p>
            <a:pPr marL="0" indent="0" eaLnBrk="1" fontAlgn="auto" hangingPunct="1">
              <a:spcAft>
                <a:spcPts val="0"/>
              </a:spcAft>
              <a:buFont typeface="Wingdings 2" panose="05020102010507070707" pitchFamily="18" charset="2"/>
              <a:buNone/>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About a quarter of schools are moderated each year by the local authority to ensure assessments are accurate.</a:t>
            </a:r>
          </a:p>
          <a:p>
            <a:pPr marL="0" indent="0" eaLnBrk="1" fontAlgn="auto" hangingPunct="1">
              <a:spcAft>
                <a:spcPts val="0"/>
              </a:spcAft>
              <a:buFont typeface="Symbol" pitchFamily="18" charset="2"/>
              <a:buNone/>
              <a:defRPr/>
            </a:pPr>
            <a:endParaRPr lang="en-GB" dirty="0"/>
          </a:p>
          <a:p>
            <a:pPr marL="0" indent="0" eaLnBrk="1" fontAlgn="auto" hangingPunct="1">
              <a:spcAft>
                <a:spcPts val="0"/>
              </a:spcAft>
              <a:buFont typeface="Symbol" pitchFamily="18" charset="2"/>
              <a:buNone/>
              <a:defRP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2" descr="Screen Clipping">
            <a:extLst>
              <a:ext uri="{FF2B5EF4-FFF2-40B4-BE49-F238E27FC236}">
                <a16:creationId xmlns:a16="http://schemas.microsoft.com/office/drawing/2014/main" id="{B2358D4E-4564-AEEC-C5CB-2B11FC37F1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268413"/>
            <a:ext cx="7921625" cy="4089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Screen Clipping">
            <a:extLst>
              <a:ext uri="{FF2B5EF4-FFF2-40B4-BE49-F238E27FC236}">
                <a16:creationId xmlns:a16="http://schemas.microsoft.com/office/drawing/2014/main" id="{B9527FC2-DCD4-F8D4-3931-0F790F629C69}"/>
              </a:ext>
            </a:extLst>
          </p:cNvPr>
          <p:cNvPicPr>
            <a:picLocks noChangeAspect="1"/>
          </p:cNvPicPr>
          <p:nvPr/>
        </p:nvPicPr>
        <p:blipFill>
          <a:blip r:embed="rId2">
            <a:extLst>
              <a:ext uri="{28A0092B-C50C-407E-A947-70E740481C1C}">
                <a14:useLocalDpi xmlns:a14="http://schemas.microsoft.com/office/drawing/2010/main" val="0"/>
              </a:ext>
            </a:extLst>
          </a:blip>
          <a:srcRect b="39684"/>
          <a:stretch>
            <a:fillRect/>
          </a:stretch>
        </p:blipFill>
        <p:spPr bwMode="auto">
          <a:xfrm>
            <a:off x="568325" y="836613"/>
            <a:ext cx="7686675"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579ADC-6448-A07A-23C5-D4C87C93ADD5}"/>
              </a:ext>
            </a:extLst>
          </p:cNvPr>
          <p:cNvSpPr/>
          <p:nvPr/>
        </p:nvSpPr>
        <p:spPr>
          <a:xfrm>
            <a:off x="539750" y="3644900"/>
            <a:ext cx="8048625" cy="2800350"/>
          </a:xfrm>
          <a:prstGeom prst="rect">
            <a:avLst/>
          </a:prstGeom>
        </p:spPr>
        <p:txBody>
          <a:bodyPr>
            <a:spAutoFit/>
          </a:bodyPr>
          <a:lstStyle/>
          <a:p>
            <a:pPr marL="285750" indent="-285750" eaLnBrk="1" fontAlgn="auto" hangingPunct="1">
              <a:spcAft>
                <a:spcPts val="0"/>
              </a:spcAft>
              <a:buFont typeface="Arial" pitchFamily="34" charset="0"/>
              <a:buChar char="•"/>
              <a:defRPr/>
            </a:pPr>
            <a:r>
              <a:rPr lang="en-GB" sz="2200" dirty="0">
                <a:solidFill>
                  <a:srgbClr val="002060"/>
                </a:solidFill>
                <a:latin typeface="+mj-lt"/>
              </a:rPr>
              <a:t>In order to achieve working at greater depth, you must achieve all bullet points in the at expected standard.</a:t>
            </a:r>
          </a:p>
          <a:p>
            <a:pPr marL="285750" indent="-285750" eaLnBrk="1" fontAlgn="auto" hangingPunct="1">
              <a:spcAft>
                <a:spcPts val="0"/>
              </a:spcAft>
              <a:buFont typeface="Arial" pitchFamily="34" charset="0"/>
              <a:buChar char="•"/>
              <a:defRPr/>
            </a:pPr>
            <a:r>
              <a:rPr lang="en-GB" sz="2200" dirty="0">
                <a:solidFill>
                  <a:srgbClr val="002060"/>
                </a:solidFill>
                <a:latin typeface="+mj-lt"/>
              </a:rPr>
              <a:t>Correct spelling is required in the grammar and punctuation paper in the majority of cases, especially:</a:t>
            </a:r>
          </a:p>
          <a:p>
            <a:pPr marL="285750" indent="-285750" eaLnBrk="1" fontAlgn="auto" hangingPunct="1">
              <a:spcAft>
                <a:spcPts val="0"/>
              </a:spcAft>
              <a:buFont typeface="Arial" pitchFamily="34" charset="0"/>
              <a:buChar char="•"/>
              <a:defRPr/>
            </a:pPr>
            <a:r>
              <a:rPr lang="en-GB" sz="2200" dirty="0">
                <a:solidFill>
                  <a:srgbClr val="002060"/>
                </a:solidFill>
                <a:latin typeface="+mj-lt"/>
              </a:rPr>
              <a:t>Verb forms</a:t>
            </a:r>
          </a:p>
          <a:p>
            <a:pPr marL="285750" indent="-285750" eaLnBrk="1" fontAlgn="auto" hangingPunct="1">
              <a:spcAft>
                <a:spcPts val="0"/>
              </a:spcAft>
              <a:buFont typeface="Arial" pitchFamily="34" charset="0"/>
              <a:buChar char="•"/>
              <a:defRPr/>
            </a:pPr>
            <a:r>
              <a:rPr lang="en-GB" sz="2200" dirty="0">
                <a:solidFill>
                  <a:srgbClr val="002060"/>
                </a:solidFill>
                <a:latin typeface="+mj-lt"/>
              </a:rPr>
              <a:t>Contractions</a:t>
            </a:r>
          </a:p>
          <a:p>
            <a:pPr marL="285750" indent="-285750" eaLnBrk="1" fontAlgn="auto" hangingPunct="1">
              <a:spcAft>
                <a:spcPts val="0"/>
              </a:spcAft>
              <a:buFont typeface="Arial" pitchFamily="34" charset="0"/>
              <a:buChar char="•"/>
              <a:defRPr/>
            </a:pPr>
            <a:r>
              <a:rPr lang="en-GB" sz="2200" dirty="0">
                <a:solidFill>
                  <a:srgbClr val="002060"/>
                </a:solidFill>
                <a:latin typeface="+mj-lt"/>
              </a:rPr>
              <a:t>Prefixes and suffixes</a:t>
            </a:r>
          </a:p>
          <a:p>
            <a:pPr marL="285750" indent="-285750" eaLnBrk="1" fontAlgn="auto" hangingPunct="1">
              <a:spcAft>
                <a:spcPts val="0"/>
              </a:spcAft>
              <a:buFont typeface="Arial" pitchFamily="34" charset="0"/>
              <a:buChar char="•"/>
              <a:defRPr/>
            </a:pPr>
            <a:r>
              <a:rPr lang="en-GB" sz="2200" dirty="0">
                <a:solidFill>
                  <a:srgbClr val="002060"/>
                </a:solidFill>
                <a:latin typeface="+mj-lt"/>
              </a:rPr>
              <a:t>Plurals </a:t>
            </a:r>
          </a:p>
        </p:txBody>
      </p:sp>
      <p:pic>
        <p:nvPicPr>
          <p:cNvPr id="31747" name="Picture 1" descr="Screen Clipping">
            <a:extLst>
              <a:ext uri="{FF2B5EF4-FFF2-40B4-BE49-F238E27FC236}">
                <a16:creationId xmlns:a16="http://schemas.microsoft.com/office/drawing/2014/main" id="{83F21A9C-9600-087D-E031-2E85805098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750888"/>
            <a:ext cx="61214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359411F6-D92C-EAF9-54D8-D7D73A148C65}"/>
              </a:ext>
            </a:extLst>
          </p:cNvPr>
          <p:cNvSpPr>
            <a:spLocks noGrp="1"/>
          </p:cNvSpPr>
          <p:nvPr>
            <p:ph type="title"/>
          </p:nvPr>
        </p:nvSpPr>
        <p:spPr>
          <a:xfrm>
            <a:off x="395288" y="476250"/>
            <a:ext cx="7024687" cy="1143000"/>
          </a:xfrm>
        </p:spPr>
        <p:txBody>
          <a:bodyPr/>
          <a:lstStyle/>
          <a:p>
            <a:pPr eaLnBrk="1" hangingPunct="1"/>
            <a:r>
              <a:rPr lang="en-GB" altLang="en-US" sz="6000"/>
              <a:t>Mathematics</a:t>
            </a:r>
            <a:r>
              <a:rPr lang="en-GB" altLang="en-US"/>
              <a:t> </a:t>
            </a:r>
          </a:p>
        </p:txBody>
      </p:sp>
      <p:sp>
        <p:nvSpPr>
          <p:cNvPr id="2" name="Content Placeholder 1">
            <a:extLst>
              <a:ext uri="{FF2B5EF4-FFF2-40B4-BE49-F238E27FC236}">
                <a16:creationId xmlns:a16="http://schemas.microsoft.com/office/drawing/2014/main" id="{8AB5B786-FEE8-60AD-6D0C-359E0D7FA2BF}"/>
              </a:ext>
            </a:extLst>
          </p:cNvPr>
          <p:cNvSpPr>
            <a:spLocks noGrp="1"/>
          </p:cNvSpPr>
          <p:nvPr>
            <p:ph idx="1"/>
          </p:nvPr>
        </p:nvSpPr>
        <p:spPr>
          <a:xfrm>
            <a:off x="539750" y="1557338"/>
            <a:ext cx="8064500" cy="4868862"/>
          </a:xfrm>
        </p:spPr>
        <p:txBody>
          <a:bodyPr rtlCol="0">
            <a:normAutofit fontScale="85000" lnSpcReduction="20000"/>
          </a:bodyPr>
          <a:lstStyle/>
          <a:p>
            <a:pPr marL="0" indent="0" eaLnBrk="1" fontAlgn="auto" hangingPunct="1">
              <a:spcAft>
                <a:spcPts val="0"/>
              </a:spcAft>
              <a:buFont typeface="Wingdings 2" panose="05020102010507070707" pitchFamily="18" charset="2"/>
              <a:buNone/>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Children will sit three tests: Paper 1, Paper 2 and Paper 3 </a:t>
            </a:r>
          </a:p>
          <a:p>
            <a:pPr indent="-342900" eaLnBrk="1" fontAlgn="auto" hangingPunct="1">
              <a:spcAft>
                <a:spcPts val="0"/>
              </a:spcAft>
              <a:buFont typeface="Wingdings 2" panose="05020102010507070707" pitchFamily="18" charset="2"/>
              <a:buChar char=""/>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Paper 1 is for ‘Arithmetic’ lasting for 30 minutes, covering calculation methods for all operations, including use of fractions, percentages and decimals.</a:t>
            </a:r>
          </a:p>
          <a:p>
            <a:pPr indent="-342900" eaLnBrk="1" fontAlgn="auto" hangingPunct="1">
              <a:spcAft>
                <a:spcPts val="0"/>
              </a:spcAft>
              <a:buFont typeface="Wingdings 2" panose="05020102010507070707" pitchFamily="18" charset="2"/>
              <a:buChar char=""/>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Questions gradually increase in difficulty. Not all children will be expected to access some of the more difficult questions later in the paper.</a:t>
            </a:r>
          </a:p>
          <a:p>
            <a:pPr indent="-342900" eaLnBrk="1" fontAlgn="auto" hangingPunct="1">
              <a:spcAft>
                <a:spcPts val="0"/>
              </a:spcAft>
              <a:buFont typeface="Wingdings 2" panose="05020102010507070707" pitchFamily="18" charset="2"/>
              <a:buChar char=""/>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Papers 2 and 3 cover ‘Problem Solving and Reasoning’, each lasting 40 minutes.</a:t>
            </a:r>
          </a:p>
          <a:p>
            <a:pPr indent="-342900" eaLnBrk="1" fontAlgn="auto" hangingPunct="1">
              <a:spcAft>
                <a:spcPts val="0"/>
              </a:spcAft>
              <a:buFont typeface="Wingdings 2" panose="05020102010507070707" pitchFamily="18" charset="2"/>
              <a:buChar char=""/>
              <a:defRPr/>
            </a:pPr>
            <a:endParaRPr lang="en-GB" dirty="0">
              <a:solidFill>
                <a:schemeClr val="tx1"/>
              </a:solidFill>
            </a:endParaRPr>
          </a:p>
          <a:p>
            <a:pPr indent="-342900" eaLnBrk="1" fontAlgn="auto" hangingPunct="1">
              <a:spcAft>
                <a:spcPts val="0"/>
              </a:spcAft>
              <a:buFont typeface="Wingdings 2" panose="05020102010507070707" pitchFamily="18" charset="2"/>
              <a:buChar char=""/>
              <a:defRPr/>
            </a:pPr>
            <a:r>
              <a:rPr lang="en-GB" dirty="0">
                <a:solidFill>
                  <a:schemeClr val="tx1"/>
                </a:solidFill>
              </a:rPr>
              <a:t>Pupils will still require calculation skills but will need to answer questions in context and decide what is required to find a solution.</a:t>
            </a:r>
          </a:p>
          <a:p>
            <a:pPr marL="0" indent="0" eaLnBrk="1" fontAlgn="auto" hangingPunct="1">
              <a:spcAft>
                <a:spcPts val="0"/>
              </a:spcAft>
              <a:buFont typeface="Wingdings 2" panose="05020102010507070707" pitchFamily="18" charset="2"/>
              <a:buNone/>
              <a:defRPr/>
            </a:pPr>
            <a:endParaRPr lang="en-GB"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36FD4BE0-68C7-5200-617E-7D06E8F7ECB8}"/>
              </a:ext>
            </a:extLst>
          </p:cNvPr>
          <p:cNvSpPr>
            <a:spLocks noGrp="1"/>
          </p:cNvSpPr>
          <p:nvPr>
            <p:ph type="title"/>
          </p:nvPr>
        </p:nvSpPr>
        <p:spPr>
          <a:xfrm>
            <a:off x="468313" y="692150"/>
            <a:ext cx="7024687" cy="1143000"/>
          </a:xfrm>
        </p:spPr>
        <p:txBody>
          <a:bodyPr/>
          <a:lstStyle/>
          <a:p>
            <a:pPr eaLnBrk="1" hangingPunct="1"/>
            <a:r>
              <a:rPr lang="en-GB" altLang="en-US" sz="6000"/>
              <a:t>KS2 Mathematics</a:t>
            </a:r>
            <a:r>
              <a:rPr lang="en-GB" altLang="en-US"/>
              <a:t> </a:t>
            </a:r>
          </a:p>
        </p:txBody>
      </p:sp>
      <p:sp>
        <p:nvSpPr>
          <p:cNvPr id="2" name="Content Placeholder 1">
            <a:extLst>
              <a:ext uri="{FF2B5EF4-FFF2-40B4-BE49-F238E27FC236}">
                <a16:creationId xmlns:a16="http://schemas.microsoft.com/office/drawing/2014/main" id="{4EB5F751-9EF7-2D60-E439-5C55B40214FF}"/>
              </a:ext>
            </a:extLst>
          </p:cNvPr>
          <p:cNvSpPr>
            <a:spLocks noGrp="1"/>
          </p:cNvSpPr>
          <p:nvPr>
            <p:ph idx="1"/>
          </p:nvPr>
        </p:nvSpPr>
        <p:spPr>
          <a:xfrm>
            <a:off x="539750" y="1989138"/>
            <a:ext cx="8064500" cy="4464050"/>
          </a:xfrm>
        </p:spPr>
        <p:txBody>
          <a:bodyPr rtlCol="0">
            <a:normAutofit fontScale="92500"/>
          </a:bodyPr>
          <a:lstStyle/>
          <a:p>
            <a:pPr indent="-342900" eaLnBrk="1" fontAlgn="auto" hangingPunct="1">
              <a:spcAft>
                <a:spcPts val="0"/>
              </a:spcAft>
              <a:buFont typeface="Wingdings 2" panose="05020102010507070707" pitchFamily="18" charset="2"/>
              <a:buChar char=""/>
              <a:defRPr/>
            </a:pPr>
            <a:r>
              <a:rPr lang="en-GB" b="1" dirty="0">
                <a:solidFill>
                  <a:schemeClr val="tx1"/>
                </a:solidFill>
              </a:rPr>
              <a:t>Paper 1 </a:t>
            </a:r>
            <a:r>
              <a:rPr lang="en-GB" dirty="0">
                <a:solidFill>
                  <a:schemeClr val="tx1"/>
                </a:solidFill>
              </a:rPr>
              <a:t>will consist of fixed response questions, where children have to give the correct answer to calculations, including long multiplication and division.</a:t>
            </a:r>
          </a:p>
          <a:p>
            <a:pPr indent="-342900" eaLnBrk="1" fontAlgn="auto" hangingPunct="1">
              <a:spcAft>
                <a:spcPts val="0"/>
              </a:spcAft>
              <a:buFont typeface="Wingdings 2" panose="05020102010507070707" pitchFamily="18" charset="2"/>
              <a:buChar char=""/>
              <a:defRPr/>
            </a:pPr>
            <a:r>
              <a:rPr lang="en-GB" b="1" dirty="0">
                <a:solidFill>
                  <a:schemeClr val="tx1"/>
                </a:solidFill>
              </a:rPr>
              <a:t>Paper 2 and 3 </a:t>
            </a:r>
            <a:r>
              <a:rPr lang="en-GB" dirty="0">
                <a:solidFill>
                  <a:schemeClr val="tx1"/>
                </a:solidFill>
              </a:rPr>
              <a:t>will involve a number of question types, including:</a:t>
            </a:r>
          </a:p>
          <a:p>
            <a:pPr lvl="1" indent="-342900" eaLnBrk="1" fontAlgn="auto" hangingPunct="1">
              <a:spcAft>
                <a:spcPts val="0"/>
              </a:spcAft>
              <a:buFont typeface="Wingdings 2" panose="05020102010507070707" pitchFamily="18" charset="2"/>
              <a:buChar char=""/>
              <a:defRPr/>
            </a:pPr>
            <a:r>
              <a:rPr lang="en-GB" b="1" dirty="0">
                <a:solidFill>
                  <a:schemeClr val="tx1"/>
                </a:solidFill>
              </a:rPr>
              <a:t>Multiple Choice</a:t>
            </a:r>
          </a:p>
          <a:p>
            <a:pPr lvl="1" indent="-342900" eaLnBrk="1" fontAlgn="auto" hangingPunct="1">
              <a:spcAft>
                <a:spcPts val="0"/>
              </a:spcAft>
              <a:buFont typeface="Wingdings 2" panose="05020102010507070707" pitchFamily="18" charset="2"/>
              <a:buChar char=""/>
              <a:defRPr/>
            </a:pPr>
            <a:r>
              <a:rPr lang="en-GB" b="1" dirty="0">
                <a:solidFill>
                  <a:schemeClr val="tx1"/>
                </a:solidFill>
              </a:rPr>
              <a:t>True or False </a:t>
            </a:r>
          </a:p>
          <a:p>
            <a:pPr lvl="1" indent="-342900" eaLnBrk="1" fontAlgn="auto" hangingPunct="1">
              <a:spcAft>
                <a:spcPts val="0"/>
              </a:spcAft>
              <a:buFont typeface="Wingdings 2" panose="05020102010507070707" pitchFamily="18" charset="2"/>
              <a:buChar char=""/>
              <a:defRPr/>
            </a:pPr>
            <a:r>
              <a:rPr lang="en-GB" b="1" dirty="0">
                <a:solidFill>
                  <a:schemeClr val="tx1"/>
                </a:solidFill>
              </a:rPr>
              <a:t>Constrained questions, </a:t>
            </a:r>
            <a:r>
              <a:rPr lang="en-GB" dirty="0">
                <a:solidFill>
                  <a:schemeClr val="tx1"/>
                </a:solidFill>
              </a:rPr>
              <a:t>e.g. giving the answer to a calculation, drawing a shape or completing a table or chart </a:t>
            </a:r>
          </a:p>
          <a:p>
            <a:pPr lvl="1" indent="-342900" eaLnBrk="1" fontAlgn="auto" hangingPunct="1">
              <a:spcAft>
                <a:spcPts val="0"/>
              </a:spcAft>
              <a:buFont typeface="Wingdings 2" panose="05020102010507070707" pitchFamily="18" charset="2"/>
              <a:buChar char=""/>
              <a:defRPr/>
            </a:pPr>
            <a:r>
              <a:rPr lang="en-GB" b="1" dirty="0">
                <a:solidFill>
                  <a:schemeClr val="tx1"/>
                </a:solidFill>
              </a:rPr>
              <a:t>Less constrained questions, </a:t>
            </a:r>
            <a:r>
              <a:rPr lang="en-GB" dirty="0">
                <a:solidFill>
                  <a:schemeClr val="tx1"/>
                </a:solidFill>
              </a:rPr>
              <a:t>where children will have to explain their approach for solving a problem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1AB0E23-B5C2-8EEA-9041-4F6EBB39D283}"/>
              </a:ext>
            </a:extLst>
          </p:cNvPr>
          <p:cNvSpPr>
            <a:spLocks noGrp="1"/>
          </p:cNvSpPr>
          <p:nvPr>
            <p:ph type="title"/>
          </p:nvPr>
        </p:nvSpPr>
        <p:spPr>
          <a:xfrm>
            <a:off x="468313" y="404813"/>
            <a:ext cx="7024687" cy="1143000"/>
          </a:xfrm>
        </p:spPr>
        <p:txBody>
          <a:bodyPr/>
          <a:lstStyle/>
          <a:p>
            <a:pPr eaLnBrk="1" hangingPunct="1"/>
            <a:r>
              <a:rPr lang="en-GB" altLang="en-US" sz="5000"/>
              <a:t>KS2 Mathematics </a:t>
            </a:r>
          </a:p>
        </p:txBody>
      </p:sp>
      <p:sp>
        <p:nvSpPr>
          <p:cNvPr id="3" name="Content Placeholder 2">
            <a:extLst>
              <a:ext uri="{FF2B5EF4-FFF2-40B4-BE49-F238E27FC236}">
                <a16:creationId xmlns:a16="http://schemas.microsoft.com/office/drawing/2014/main" id="{795892D5-B936-BB4F-2580-20CAD448351C}"/>
              </a:ext>
            </a:extLst>
          </p:cNvPr>
          <p:cNvSpPr>
            <a:spLocks noGrp="1"/>
          </p:cNvSpPr>
          <p:nvPr>
            <p:ph idx="1"/>
          </p:nvPr>
        </p:nvSpPr>
        <p:spPr>
          <a:xfrm>
            <a:off x="500063" y="1628775"/>
            <a:ext cx="8207375" cy="4824413"/>
          </a:xfrm>
        </p:spPr>
        <p:txBody>
          <a:bodyPr rtlCol="0">
            <a:normAutofit fontScale="70000" lnSpcReduction="20000"/>
          </a:bodyPr>
          <a:lstStyle/>
          <a:p>
            <a:pPr marL="0" indent="0" eaLnBrk="1" fontAlgn="auto" hangingPunct="1">
              <a:spcAft>
                <a:spcPts val="0"/>
              </a:spcAft>
              <a:buFont typeface="Wingdings 2" panose="05020102010507070707" pitchFamily="18" charset="2"/>
              <a:buNone/>
              <a:defRPr/>
            </a:pPr>
            <a:r>
              <a:rPr lang="en-GB" u="sng" dirty="0">
                <a:solidFill>
                  <a:schemeClr val="tx1"/>
                </a:solidFill>
              </a:rPr>
              <a:t>IN SCHOOL</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Daily Maths lessons</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Intervention groups with Teachers and Teaching Assistant </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Focus on Calculations </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Basic Skills Focus lessons </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Reasoning Focus lessons </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Online Maths Revision – Class Blog</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TT </a:t>
            </a:r>
            <a:r>
              <a:rPr lang="en-GB" dirty="0" err="1">
                <a:solidFill>
                  <a:schemeClr val="tx1"/>
                </a:solidFill>
              </a:rPr>
              <a:t>Rockstars</a:t>
            </a:r>
            <a:r>
              <a:rPr lang="en-GB" dirty="0">
                <a:solidFill>
                  <a:schemeClr val="tx1"/>
                </a:solidFill>
              </a:rPr>
              <a:t> </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One to One Tuition for identified pupils </a:t>
            </a:r>
          </a:p>
          <a:p>
            <a:pPr marL="0" indent="0" eaLnBrk="1" fontAlgn="auto" hangingPunct="1">
              <a:spcAft>
                <a:spcPts val="0"/>
              </a:spcAft>
              <a:buFont typeface="Wingdings 2" panose="05020102010507070707" pitchFamily="18" charset="2"/>
              <a:buNone/>
              <a:defRPr/>
            </a:pPr>
            <a:endParaRPr lang="en-GB" dirty="0">
              <a:solidFill>
                <a:schemeClr val="tx1"/>
              </a:solidFill>
            </a:endParaRPr>
          </a:p>
          <a:p>
            <a:pPr marL="0" indent="0" eaLnBrk="1" fontAlgn="auto" hangingPunct="1">
              <a:spcAft>
                <a:spcPts val="0"/>
              </a:spcAft>
              <a:buFont typeface="Wingdings 2" panose="05020102010507070707" pitchFamily="18" charset="2"/>
              <a:buNone/>
              <a:defRPr/>
            </a:pPr>
            <a:r>
              <a:rPr lang="en-GB" u="sng" dirty="0">
                <a:solidFill>
                  <a:schemeClr val="tx1"/>
                </a:solidFill>
              </a:rPr>
              <a:t>AT HOME</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Knowing their timetables- if you know your timetables children can use them accurately and quickly for multiplication and division. </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Formal method for the four operations practice: it is important your child can complete methods accurately. (Methods for year 6 child; column addition, column subtraction, short multiplication, long multiplication, short division, long division including expressing remainders as fractions, decimals and remainder form)</a:t>
            </a:r>
          </a:p>
          <a:p>
            <a:pPr marL="274320" indent="-274320" eaLnBrk="1" fontAlgn="auto" hangingPunct="1">
              <a:spcAft>
                <a:spcPts val="0"/>
              </a:spcAft>
              <a:buFont typeface="Wingdings 2" panose="05020102010507070707" pitchFamily="18" charset="2"/>
              <a:buChar char=""/>
              <a:defRPr/>
            </a:pPr>
            <a:r>
              <a:rPr lang="en-GB" dirty="0">
                <a:solidFill>
                  <a:schemeClr val="tx1"/>
                </a:solidFill>
              </a:rPr>
              <a:t>Arithmetic speed practice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7C9FFFB4-10F6-B188-3982-D7196A0F8735}"/>
              </a:ext>
            </a:extLst>
          </p:cNvPr>
          <p:cNvSpPr>
            <a:spLocks noGrp="1"/>
          </p:cNvSpPr>
          <p:nvPr>
            <p:ph type="title"/>
          </p:nvPr>
        </p:nvSpPr>
        <p:spPr>
          <a:xfrm>
            <a:off x="468313" y="620713"/>
            <a:ext cx="8229600" cy="858837"/>
          </a:xfrm>
        </p:spPr>
        <p:txBody>
          <a:bodyPr rtlCol="0">
            <a:normAutofit fontScale="90000"/>
          </a:bodyPr>
          <a:lstStyle/>
          <a:p>
            <a:pPr eaLnBrk="1" fontAlgn="auto" hangingPunct="1">
              <a:spcAft>
                <a:spcPts val="0"/>
              </a:spcAft>
              <a:defRPr/>
            </a:pPr>
            <a:r>
              <a:rPr lang="en-GB" altLang="en-US" sz="5000" dirty="0"/>
              <a:t>Assessment and Reporting </a:t>
            </a:r>
          </a:p>
        </p:txBody>
      </p:sp>
      <p:sp>
        <p:nvSpPr>
          <p:cNvPr id="8195" name="Content Placeholder 1">
            <a:extLst>
              <a:ext uri="{FF2B5EF4-FFF2-40B4-BE49-F238E27FC236}">
                <a16:creationId xmlns:a16="http://schemas.microsoft.com/office/drawing/2014/main" id="{C0EE1B6A-84A6-40B1-6A8C-EDBCF7FA6EB8}"/>
              </a:ext>
            </a:extLst>
          </p:cNvPr>
          <p:cNvSpPr>
            <a:spLocks noGrp="1"/>
          </p:cNvSpPr>
          <p:nvPr>
            <p:ph idx="1"/>
          </p:nvPr>
        </p:nvSpPr>
        <p:spPr>
          <a:xfrm>
            <a:off x="433388" y="1484313"/>
            <a:ext cx="8242300" cy="5113337"/>
          </a:xfrm>
        </p:spPr>
        <p:txBody>
          <a:bodyPr/>
          <a:lstStyle/>
          <a:p>
            <a:pPr eaLnBrk="1" hangingPunct="1">
              <a:buFont typeface="Wingdings 2" panose="05020102010507070707" pitchFamily="18" charset="2"/>
              <a:buChar char=""/>
              <a:defRPr/>
            </a:pPr>
            <a:r>
              <a:rPr lang="en-GB" altLang="en-US" sz="2500" dirty="0">
                <a:solidFill>
                  <a:schemeClr val="tx1"/>
                </a:solidFill>
                <a:latin typeface="+mj-lt"/>
              </a:rPr>
              <a:t>The 2014 curriculum is rigorous and sets noticeably higher expectations than previous curricula, which is why all schools have had to work hard to meet and adapt to it since its introduction</a:t>
            </a:r>
          </a:p>
          <a:p>
            <a:pPr eaLnBrk="1" hangingPunct="1">
              <a:buFont typeface="Wingdings 2" panose="05020102010507070707" pitchFamily="18" charset="2"/>
              <a:buChar char=""/>
              <a:defRPr/>
            </a:pPr>
            <a:endParaRPr lang="en-GB" altLang="en-US" sz="2500" dirty="0">
              <a:solidFill>
                <a:schemeClr val="tx1"/>
              </a:solidFill>
              <a:latin typeface="+mj-lt"/>
            </a:endParaRPr>
          </a:p>
          <a:p>
            <a:pPr eaLnBrk="1" hangingPunct="1">
              <a:buFont typeface="Wingdings 2" panose="05020102010507070707" pitchFamily="18" charset="2"/>
              <a:buChar char=""/>
              <a:defRPr/>
            </a:pPr>
            <a:r>
              <a:rPr lang="en-GB" altLang="en-US" sz="2500" dirty="0">
                <a:solidFill>
                  <a:schemeClr val="tx1"/>
                </a:solidFill>
                <a:latin typeface="+mj-lt"/>
              </a:rPr>
              <a:t>Your child will be taught with the highest expectations and cover all required elements of the curriculum, similar to previous years</a:t>
            </a:r>
          </a:p>
          <a:p>
            <a:pPr eaLnBrk="1" hangingPunct="1">
              <a:buFont typeface="Wingdings 2" panose="05020102010507070707" pitchFamily="18" charset="2"/>
              <a:buChar char=""/>
              <a:defRPr/>
            </a:pPr>
            <a:endParaRPr lang="en-GB" altLang="en-US" sz="2500" dirty="0">
              <a:solidFill>
                <a:schemeClr val="tx1"/>
              </a:solidFill>
              <a:latin typeface="+mj-lt"/>
            </a:endParaRPr>
          </a:p>
          <a:p>
            <a:pPr eaLnBrk="1" hangingPunct="1">
              <a:buFont typeface="Wingdings 2" panose="05020102010507070707" pitchFamily="18" charset="2"/>
              <a:buChar char=""/>
              <a:defRPr/>
            </a:pPr>
            <a:r>
              <a:rPr lang="en-GB" altLang="en-US" sz="2500" dirty="0">
                <a:solidFill>
                  <a:schemeClr val="tx1"/>
                </a:solidFill>
                <a:latin typeface="+mj-lt"/>
              </a:rPr>
              <a:t>Since 2016, test scores have been reported as ‘scaled scores’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4C9C468-6D2F-F8BE-452D-ED02030E2C5C}"/>
              </a:ext>
            </a:extLst>
          </p:cNvPr>
          <p:cNvSpPr>
            <a:spLocks noGrp="1"/>
          </p:cNvSpPr>
          <p:nvPr>
            <p:ph type="title"/>
          </p:nvPr>
        </p:nvSpPr>
        <p:spPr>
          <a:xfrm>
            <a:off x="611188" y="333375"/>
            <a:ext cx="7024687" cy="1143000"/>
          </a:xfrm>
        </p:spPr>
        <p:txBody>
          <a:bodyPr/>
          <a:lstStyle/>
          <a:p>
            <a:pPr eaLnBrk="1" hangingPunct="1"/>
            <a:r>
              <a:rPr lang="en-GB" altLang="en-US"/>
              <a:t>Sample Questions</a:t>
            </a:r>
          </a:p>
        </p:txBody>
      </p:sp>
      <p:pic>
        <p:nvPicPr>
          <p:cNvPr id="35843" name="Picture 1" descr="Screen Clipping">
            <a:extLst>
              <a:ext uri="{FF2B5EF4-FFF2-40B4-BE49-F238E27FC236}">
                <a16:creationId xmlns:a16="http://schemas.microsoft.com/office/drawing/2014/main" id="{AB6468B9-1BC2-9BB0-B410-4EA447C1E7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7234237"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983767-A38C-E9EA-4BB1-824DD9437A8D}"/>
              </a:ext>
            </a:extLst>
          </p:cNvPr>
          <p:cNvSpPr/>
          <p:nvPr/>
        </p:nvSpPr>
        <p:spPr>
          <a:xfrm>
            <a:off x="587375" y="692150"/>
            <a:ext cx="5568950" cy="785813"/>
          </a:xfrm>
          <a:prstGeom prst="rect">
            <a:avLst/>
          </a:prstGeom>
        </p:spPr>
        <p:txBody>
          <a:bodyPr>
            <a:spAutoFit/>
          </a:bodyPr>
          <a:lstStyle/>
          <a:p>
            <a:pPr eaLnBrk="1" hangingPunct="1">
              <a:defRPr/>
            </a:pPr>
            <a:r>
              <a:rPr lang="en-GB" altLang="en-US" sz="4500" dirty="0">
                <a:solidFill>
                  <a:schemeClr val="bg2">
                    <a:lumMod val="50000"/>
                  </a:schemeClr>
                </a:solidFill>
                <a:latin typeface="+mj-lt"/>
              </a:rPr>
              <a:t>Sample Questions</a:t>
            </a:r>
            <a:endParaRPr lang="en-GB" sz="4500" dirty="0">
              <a:solidFill>
                <a:schemeClr val="bg2">
                  <a:lumMod val="50000"/>
                </a:schemeClr>
              </a:solidFill>
              <a:latin typeface="+mj-lt"/>
            </a:endParaRPr>
          </a:p>
        </p:txBody>
      </p:sp>
      <p:sp>
        <p:nvSpPr>
          <p:cNvPr id="3" name="Rectangle 2">
            <a:extLst>
              <a:ext uri="{FF2B5EF4-FFF2-40B4-BE49-F238E27FC236}">
                <a16:creationId xmlns:a16="http://schemas.microsoft.com/office/drawing/2014/main" id="{F50FA485-D3A2-4D33-3025-E7CB56B577DC}"/>
              </a:ext>
            </a:extLst>
          </p:cNvPr>
          <p:cNvSpPr/>
          <p:nvPr/>
        </p:nvSpPr>
        <p:spPr>
          <a:xfrm>
            <a:off x="587375" y="1477963"/>
            <a:ext cx="4471988" cy="368300"/>
          </a:xfrm>
          <a:prstGeom prst="rect">
            <a:avLst/>
          </a:prstGeom>
        </p:spPr>
        <p:txBody>
          <a:bodyPr wrap="none">
            <a:spAutoFit/>
          </a:bodyPr>
          <a:lstStyle/>
          <a:p>
            <a:pPr marL="93663" eaLnBrk="1" hangingPunct="1">
              <a:defRPr/>
            </a:pPr>
            <a:r>
              <a:rPr lang="en-GB" b="1" dirty="0">
                <a:solidFill>
                  <a:schemeClr val="bg2">
                    <a:lumMod val="10000"/>
                  </a:schemeClr>
                </a:solidFill>
                <a:latin typeface="+mj-lt"/>
              </a:rPr>
              <a:t>Maths Paper 2 / Paper 3 : Reasoning</a:t>
            </a:r>
          </a:p>
        </p:txBody>
      </p:sp>
      <p:pic>
        <p:nvPicPr>
          <p:cNvPr id="36868" name="Picture 1">
            <a:extLst>
              <a:ext uri="{FF2B5EF4-FFF2-40B4-BE49-F238E27FC236}">
                <a16:creationId xmlns:a16="http://schemas.microsoft.com/office/drawing/2014/main" id="{DE864293-4A5C-A17A-E0BC-92521DBF1B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774825"/>
            <a:ext cx="464502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C7DAA8E-8169-07EE-1A06-2ED5954BF6A6}"/>
              </a:ext>
            </a:extLst>
          </p:cNvPr>
          <p:cNvSpPr>
            <a:spLocks noGrp="1"/>
          </p:cNvSpPr>
          <p:nvPr>
            <p:ph type="title"/>
          </p:nvPr>
        </p:nvSpPr>
        <p:spPr>
          <a:xfrm>
            <a:off x="611188" y="11113"/>
            <a:ext cx="7024687" cy="1143000"/>
          </a:xfrm>
        </p:spPr>
        <p:txBody>
          <a:bodyPr/>
          <a:lstStyle/>
          <a:p>
            <a:pPr eaLnBrk="1" hangingPunct="1"/>
            <a:r>
              <a:rPr lang="en-GB" altLang="en-US" sz="3500"/>
              <a:t>Sample Questions</a:t>
            </a:r>
          </a:p>
        </p:txBody>
      </p:sp>
      <p:sp>
        <p:nvSpPr>
          <p:cNvPr id="2" name="Rectangle 1">
            <a:extLst>
              <a:ext uri="{FF2B5EF4-FFF2-40B4-BE49-F238E27FC236}">
                <a16:creationId xmlns:a16="http://schemas.microsoft.com/office/drawing/2014/main" id="{909882F5-5766-AD84-97E6-B4881CF9FD20}"/>
              </a:ext>
            </a:extLst>
          </p:cNvPr>
          <p:cNvSpPr/>
          <p:nvPr/>
        </p:nvSpPr>
        <p:spPr>
          <a:xfrm>
            <a:off x="539750" y="1196975"/>
            <a:ext cx="4471988" cy="369888"/>
          </a:xfrm>
          <a:prstGeom prst="rect">
            <a:avLst/>
          </a:prstGeom>
        </p:spPr>
        <p:txBody>
          <a:bodyPr wrap="none">
            <a:spAutoFit/>
          </a:bodyPr>
          <a:lstStyle/>
          <a:p>
            <a:pPr marL="93663" eaLnBrk="1" hangingPunct="1">
              <a:defRPr/>
            </a:pPr>
            <a:r>
              <a:rPr lang="en-GB" b="1" dirty="0">
                <a:solidFill>
                  <a:schemeClr val="bg2">
                    <a:lumMod val="10000"/>
                  </a:schemeClr>
                </a:solidFill>
                <a:latin typeface="+mj-lt"/>
              </a:rPr>
              <a:t>Maths Paper 2 / Paper 3 : Reasoning</a:t>
            </a:r>
          </a:p>
        </p:txBody>
      </p:sp>
      <p:pic>
        <p:nvPicPr>
          <p:cNvPr id="37892" name="Picture 2">
            <a:extLst>
              <a:ext uri="{FF2B5EF4-FFF2-40B4-BE49-F238E27FC236}">
                <a16:creationId xmlns:a16="http://schemas.microsoft.com/office/drawing/2014/main" id="{2FCE1D46-1F5D-3F15-CA03-D5B6BAADB4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69564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a:extLst>
              <a:ext uri="{FF2B5EF4-FFF2-40B4-BE49-F238E27FC236}">
                <a16:creationId xmlns:a16="http://schemas.microsoft.com/office/drawing/2014/main" id="{09FEB983-8DE7-CA44-F825-231E788422E0}"/>
              </a:ext>
            </a:extLst>
          </p:cNvPr>
          <p:cNvSpPr>
            <a:spLocks noGrp="1"/>
          </p:cNvSpPr>
          <p:nvPr>
            <p:ph type="title"/>
          </p:nvPr>
        </p:nvSpPr>
        <p:spPr>
          <a:xfrm>
            <a:off x="468313" y="260350"/>
            <a:ext cx="7024687" cy="1143000"/>
          </a:xfrm>
        </p:spPr>
        <p:txBody>
          <a:bodyPr rtlCol="0">
            <a:normAutofit fontScale="90000"/>
          </a:bodyPr>
          <a:lstStyle/>
          <a:p>
            <a:pPr eaLnBrk="1" fontAlgn="auto" hangingPunct="1">
              <a:spcAft>
                <a:spcPts val="0"/>
              </a:spcAft>
              <a:defRPr/>
            </a:pPr>
            <a:r>
              <a:rPr lang="en-GB" altLang="en-US" dirty="0"/>
              <a:t>What help can children have?</a:t>
            </a:r>
          </a:p>
        </p:txBody>
      </p:sp>
      <p:sp>
        <p:nvSpPr>
          <p:cNvPr id="2" name="Content Placeholder 1">
            <a:extLst>
              <a:ext uri="{FF2B5EF4-FFF2-40B4-BE49-F238E27FC236}">
                <a16:creationId xmlns:a16="http://schemas.microsoft.com/office/drawing/2014/main" id="{622384FA-797C-3B32-84E3-F8307B091509}"/>
              </a:ext>
            </a:extLst>
          </p:cNvPr>
          <p:cNvSpPr>
            <a:spLocks noGrp="1"/>
          </p:cNvSpPr>
          <p:nvPr>
            <p:ph idx="1"/>
          </p:nvPr>
        </p:nvSpPr>
        <p:spPr>
          <a:xfrm>
            <a:off x="468313" y="1557338"/>
            <a:ext cx="8207375" cy="4895850"/>
          </a:xfrm>
        </p:spPr>
        <p:txBody>
          <a:bodyPr rtlCol="0">
            <a:normAutofit fontScale="92500" lnSpcReduction="10000"/>
          </a:bodyPr>
          <a:lstStyle/>
          <a:p>
            <a:pPr marL="274320" indent="-274320" eaLnBrk="1" fontAlgn="auto" hangingPunct="1">
              <a:spcAft>
                <a:spcPts val="0"/>
              </a:spcAft>
              <a:buFont typeface="Wingdings" panose="05000000000000000000" pitchFamily="2" charset="2"/>
              <a:buChar char="v"/>
              <a:defRPr/>
            </a:pPr>
            <a:r>
              <a:rPr lang="en-GB" dirty="0">
                <a:solidFill>
                  <a:schemeClr val="tx1"/>
                </a:solidFill>
              </a:rPr>
              <a:t> In the reading test, children must read the text and questions by themselves, but MAY have help recording their answers, if this is done in a normal classroom situation.</a:t>
            </a:r>
          </a:p>
          <a:p>
            <a:pPr marL="274320" indent="-274320" eaLnBrk="1" fontAlgn="auto" hangingPunct="1">
              <a:spcAft>
                <a:spcPts val="0"/>
              </a:spcAft>
              <a:buFont typeface="Wingdings" panose="05000000000000000000" pitchFamily="2" charset="2"/>
              <a:buChar char="v"/>
              <a:defRPr/>
            </a:pPr>
            <a:r>
              <a:rPr lang="en-GB" dirty="0">
                <a:solidFill>
                  <a:schemeClr val="tx1"/>
                </a:solidFill>
              </a:rPr>
              <a:t>In maths, teachers can read questions to any child who asks. Some children will have the whole paper read to them, on a one to one basis.</a:t>
            </a:r>
          </a:p>
          <a:p>
            <a:pPr marL="274320" indent="-274320" eaLnBrk="1" fontAlgn="auto" hangingPunct="1">
              <a:spcAft>
                <a:spcPts val="0"/>
              </a:spcAft>
              <a:buFont typeface="Wingdings" panose="05000000000000000000" pitchFamily="2" charset="2"/>
              <a:buChar char="v"/>
              <a:defRPr/>
            </a:pPr>
            <a:r>
              <a:rPr lang="en-GB" dirty="0">
                <a:solidFill>
                  <a:schemeClr val="tx1"/>
                </a:solidFill>
              </a:rPr>
              <a:t>Teachers can encourage, but not guide or say that an answer is correct or incorrect.</a:t>
            </a:r>
          </a:p>
          <a:p>
            <a:pPr marL="274320" indent="-274320" eaLnBrk="1" fontAlgn="auto" hangingPunct="1">
              <a:spcAft>
                <a:spcPts val="0"/>
              </a:spcAft>
              <a:buFont typeface="Wingdings" panose="05000000000000000000" pitchFamily="2" charset="2"/>
              <a:buChar char="v"/>
              <a:defRPr/>
            </a:pPr>
            <a:r>
              <a:rPr lang="en-GB" dirty="0">
                <a:solidFill>
                  <a:schemeClr val="tx1"/>
                </a:solidFill>
              </a:rPr>
              <a:t>Some children can be given up to 25% extra time if they have identified learning needs. This has to be applied for in advance.</a:t>
            </a:r>
          </a:p>
          <a:p>
            <a:pPr marL="274320" indent="-274320" eaLnBrk="1" fontAlgn="auto" hangingPunct="1">
              <a:spcAft>
                <a:spcPts val="0"/>
              </a:spcAft>
              <a:buFont typeface="Wingdings" panose="05000000000000000000" pitchFamily="2" charset="2"/>
              <a:buChar char="v"/>
              <a:defRPr/>
            </a:pPr>
            <a:r>
              <a:rPr lang="en-GB" dirty="0">
                <a:solidFill>
                  <a:schemeClr val="tx1"/>
                </a:solidFill>
              </a:rPr>
              <a:t>Words on a test paper can be transcribed where a marker may not be able to read a child’s answer.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8903FAEA-CF32-FD15-FA5E-8EEC9B829E6F}"/>
              </a:ext>
            </a:extLst>
          </p:cNvPr>
          <p:cNvSpPr>
            <a:spLocks noGrp="1"/>
          </p:cNvSpPr>
          <p:nvPr>
            <p:ph type="title"/>
          </p:nvPr>
        </p:nvSpPr>
        <p:spPr>
          <a:xfrm>
            <a:off x="395288" y="188913"/>
            <a:ext cx="7024687" cy="1143000"/>
          </a:xfrm>
        </p:spPr>
        <p:txBody>
          <a:bodyPr/>
          <a:lstStyle/>
          <a:p>
            <a:pPr eaLnBrk="1" hangingPunct="1"/>
            <a:r>
              <a:rPr lang="en-GB" altLang="en-US"/>
              <a:t>How to Help Your Child</a:t>
            </a:r>
          </a:p>
        </p:txBody>
      </p:sp>
      <p:sp>
        <p:nvSpPr>
          <p:cNvPr id="39939" name="Content Placeholder 1">
            <a:extLst>
              <a:ext uri="{FF2B5EF4-FFF2-40B4-BE49-F238E27FC236}">
                <a16:creationId xmlns:a16="http://schemas.microsoft.com/office/drawing/2014/main" id="{84199A7A-41AF-BCFD-29A7-D74AAB965547}"/>
              </a:ext>
            </a:extLst>
          </p:cNvPr>
          <p:cNvSpPr>
            <a:spLocks noGrp="1"/>
          </p:cNvSpPr>
          <p:nvPr>
            <p:ph idx="1"/>
          </p:nvPr>
        </p:nvSpPr>
        <p:spPr>
          <a:xfrm>
            <a:off x="468313" y="1341438"/>
            <a:ext cx="8207375" cy="4679950"/>
          </a:xfrm>
        </p:spPr>
        <p:txBody>
          <a:bodyPr/>
          <a:lstStyle/>
          <a:p>
            <a:pPr marL="285750" indent="-285750" eaLnBrk="1" hangingPunct="1"/>
            <a:r>
              <a:rPr lang="en-GB" altLang="en-US" sz="2000">
                <a:solidFill>
                  <a:schemeClr val="tx1"/>
                </a:solidFill>
              </a:rPr>
              <a:t>First and foremost, support and reassure your child that there is nothing to worry about and they should always try their best. Praise and encourage!</a:t>
            </a:r>
          </a:p>
          <a:p>
            <a:pPr marL="285750" indent="-285750" eaLnBrk="1" hangingPunct="1"/>
            <a:r>
              <a:rPr lang="en-GB" altLang="en-US" sz="2000">
                <a:solidFill>
                  <a:schemeClr val="tx1"/>
                </a:solidFill>
              </a:rPr>
              <a:t>Ensure your child has the best possible attendance at school. Ensure they arrive on time, every day during SATs week.</a:t>
            </a:r>
          </a:p>
          <a:p>
            <a:pPr marL="285750" indent="-285750" eaLnBrk="1" hangingPunct="1"/>
            <a:r>
              <a:rPr lang="en-GB" altLang="en-US" sz="2000">
                <a:solidFill>
                  <a:schemeClr val="tx1"/>
                </a:solidFill>
              </a:rPr>
              <a:t>Support your child with their home learning tasks, including revision tasks, Go Read, Spelling Shed, Maths Shed and            TT Rockstars</a:t>
            </a:r>
          </a:p>
          <a:p>
            <a:pPr marL="285750" indent="-285750" eaLnBrk="1" hangingPunct="1"/>
            <a:r>
              <a:rPr lang="en-GB" altLang="en-US" sz="2000">
                <a:solidFill>
                  <a:schemeClr val="tx1"/>
                </a:solidFill>
              </a:rPr>
              <a:t>Reading, spelling and arithmetic (e.g. times tables) are always good to practise.</a:t>
            </a:r>
          </a:p>
          <a:p>
            <a:pPr marL="285750" indent="-285750" eaLnBrk="1" hangingPunct="1"/>
            <a:r>
              <a:rPr lang="en-GB" altLang="en-US" sz="2000">
                <a:solidFill>
                  <a:schemeClr val="tx1"/>
                </a:solidFill>
              </a:rPr>
              <a:t>Talk to your child about what they have learnt at school and what book(s) they are reading (the character, the plot, their opinion).</a:t>
            </a:r>
          </a:p>
          <a:p>
            <a:pPr marL="285750" indent="-285750" eaLnBrk="1" hangingPunct="1"/>
            <a:r>
              <a:rPr lang="en-GB" altLang="en-US" sz="2000">
                <a:solidFill>
                  <a:schemeClr val="tx1"/>
                </a:solidFill>
              </a:rPr>
              <a:t>Make sure your child has a good sleep and healthy breakfast every morning!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6654EA66-AB52-2EE5-F64E-DC423669D714}"/>
              </a:ext>
            </a:extLst>
          </p:cNvPr>
          <p:cNvSpPr>
            <a:spLocks noGrp="1"/>
          </p:cNvSpPr>
          <p:nvPr>
            <p:ph type="title"/>
          </p:nvPr>
        </p:nvSpPr>
        <p:spPr>
          <a:xfrm>
            <a:off x="395288" y="188913"/>
            <a:ext cx="7024687" cy="1143000"/>
          </a:xfrm>
        </p:spPr>
        <p:txBody>
          <a:bodyPr/>
          <a:lstStyle/>
          <a:p>
            <a:pPr eaLnBrk="1" hangingPunct="1"/>
            <a:r>
              <a:rPr lang="en-GB" altLang="en-US"/>
              <a:t>The Impact of Covid-19</a:t>
            </a:r>
          </a:p>
        </p:txBody>
      </p:sp>
      <p:sp>
        <p:nvSpPr>
          <p:cNvPr id="39939" name="Content Placeholder 1">
            <a:extLst>
              <a:ext uri="{FF2B5EF4-FFF2-40B4-BE49-F238E27FC236}">
                <a16:creationId xmlns:a16="http://schemas.microsoft.com/office/drawing/2014/main" id="{95E64466-B557-54F2-8F13-EBE14312176F}"/>
              </a:ext>
            </a:extLst>
          </p:cNvPr>
          <p:cNvSpPr>
            <a:spLocks noGrp="1"/>
          </p:cNvSpPr>
          <p:nvPr>
            <p:ph idx="1"/>
          </p:nvPr>
        </p:nvSpPr>
        <p:spPr>
          <a:xfrm>
            <a:off x="468313" y="1341438"/>
            <a:ext cx="8207375" cy="4679950"/>
          </a:xfrm>
        </p:spPr>
        <p:txBody>
          <a:bodyPr/>
          <a:lstStyle/>
          <a:p>
            <a:pPr marL="0" indent="0" eaLnBrk="1" hangingPunct="1">
              <a:buFont typeface="Wingdings 2" panose="05020102010507070707" pitchFamily="18" charset="2"/>
              <a:buNone/>
              <a:defRPr/>
            </a:pPr>
            <a:r>
              <a:rPr lang="en-GB" altLang="en-US" sz="2600" dirty="0">
                <a:solidFill>
                  <a:schemeClr val="tx1"/>
                </a:solidFill>
              </a:rPr>
              <a:t>We understand that the Covid-19 pandemic has had a detrimental impact on education and have many strategies in place to ensure the ‘catch-up curriculum’ has been effectively implemented. </a:t>
            </a:r>
          </a:p>
          <a:p>
            <a:pPr marL="0" indent="0" eaLnBrk="1" hangingPunct="1">
              <a:buFont typeface="Wingdings 2" panose="05020102010507070707" pitchFamily="18" charset="2"/>
              <a:buNone/>
              <a:defRPr/>
            </a:pPr>
            <a:endParaRPr lang="en-GB" altLang="en-US" sz="2200" dirty="0">
              <a:solidFill>
                <a:schemeClr val="tx1"/>
              </a:solidFill>
            </a:endParaRPr>
          </a:p>
          <a:p>
            <a:pPr marL="285750" indent="-285750" eaLnBrk="1" hangingPunct="1">
              <a:buFont typeface="Wingdings 2" panose="05020102010507070707" pitchFamily="18" charset="2"/>
              <a:buChar char=""/>
              <a:defRPr/>
            </a:pPr>
            <a:r>
              <a:rPr lang="en-GB" altLang="en-US" sz="2600" dirty="0">
                <a:solidFill>
                  <a:schemeClr val="tx1"/>
                </a:solidFill>
              </a:rPr>
              <a:t>Intervention Groups throughout lessons</a:t>
            </a:r>
          </a:p>
          <a:p>
            <a:pPr marL="285750" indent="-285750" eaLnBrk="1" hangingPunct="1">
              <a:buFont typeface="Wingdings 2" panose="05020102010507070707" pitchFamily="18" charset="2"/>
              <a:buChar char=""/>
              <a:defRPr/>
            </a:pPr>
            <a:r>
              <a:rPr lang="en-GB" altLang="en-US" sz="2600" dirty="0">
                <a:solidFill>
                  <a:schemeClr val="tx1"/>
                </a:solidFill>
              </a:rPr>
              <a:t>Experienced teaching team in Y6</a:t>
            </a:r>
          </a:p>
          <a:p>
            <a:pPr marL="285750" indent="-285750" eaLnBrk="1" hangingPunct="1">
              <a:buFont typeface="Wingdings 2" panose="05020102010507070707" pitchFamily="18" charset="2"/>
              <a:buChar char=""/>
              <a:defRPr/>
            </a:pPr>
            <a:r>
              <a:rPr lang="en-GB" altLang="en-US" sz="2600" dirty="0">
                <a:solidFill>
                  <a:schemeClr val="tx1"/>
                </a:solidFill>
              </a:rPr>
              <a:t>After school tuition for identified children</a:t>
            </a:r>
          </a:p>
          <a:p>
            <a:pPr marL="285750" indent="-285750" eaLnBrk="1" hangingPunct="1">
              <a:buFont typeface="Wingdings 2" panose="05020102010507070707" pitchFamily="18" charset="2"/>
              <a:buChar char=""/>
              <a:defRPr/>
            </a:pPr>
            <a:r>
              <a:rPr lang="en-GB" altLang="en-US" sz="2600" dirty="0">
                <a:solidFill>
                  <a:schemeClr val="tx1"/>
                </a:solidFill>
              </a:rPr>
              <a:t>Arithmetic and grammar based additional home learning </a:t>
            </a:r>
          </a:p>
          <a:p>
            <a:pPr marL="285750" indent="-285750" eaLnBrk="1" hangingPunct="1">
              <a:buFont typeface="Wingdings 2" panose="05020102010507070707" pitchFamily="18" charset="2"/>
              <a:buChar char=""/>
              <a:defRPr/>
            </a:pPr>
            <a:r>
              <a:rPr lang="en-GB" altLang="en-US" sz="2600" dirty="0">
                <a:solidFill>
                  <a:schemeClr val="tx1"/>
                </a:solidFill>
              </a:rPr>
              <a:t>Reading club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EA5808B3-86A1-39A3-D2FC-949E288835B1}"/>
              </a:ext>
            </a:extLst>
          </p:cNvPr>
          <p:cNvSpPr>
            <a:spLocks noGrp="1"/>
          </p:cNvSpPr>
          <p:nvPr>
            <p:ph type="title"/>
          </p:nvPr>
        </p:nvSpPr>
        <p:spPr>
          <a:xfrm>
            <a:off x="395288" y="188913"/>
            <a:ext cx="7024687" cy="1143000"/>
          </a:xfrm>
        </p:spPr>
        <p:txBody>
          <a:bodyPr/>
          <a:lstStyle/>
          <a:p>
            <a:pPr eaLnBrk="1" hangingPunct="1"/>
            <a:r>
              <a:rPr lang="en-GB" altLang="en-US"/>
              <a:t>Help and Support </a:t>
            </a:r>
          </a:p>
        </p:txBody>
      </p:sp>
      <p:sp>
        <p:nvSpPr>
          <p:cNvPr id="40963" name="Content Placeholder 1">
            <a:extLst>
              <a:ext uri="{FF2B5EF4-FFF2-40B4-BE49-F238E27FC236}">
                <a16:creationId xmlns:a16="http://schemas.microsoft.com/office/drawing/2014/main" id="{BE65C65B-B185-9F2C-4F07-C47E5678E76B}"/>
              </a:ext>
            </a:extLst>
          </p:cNvPr>
          <p:cNvSpPr>
            <a:spLocks noGrp="1"/>
          </p:cNvSpPr>
          <p:nvPr>
            <p:ph idx="1"/>
          </p:nvPr>
        </p:nvSpPr>
        <p:spPr>
          <a:xfrm>
            <a:off x="441325" y="1628775"/>
            <a:ext cx="8135938" cy="3167063"/>
          </a:xfrm>
        </p:spPr>
        <p:txBody>
          <a:bodyPr/>
          <a:lstStyle/>
          <a:p>
            <a:pPr indent="-342900" eaLnBrk="1" hangingPunct="1">
              <a:buFont typeface="Wingdings 2" panose="05020102010507070707" pitchFamily="18" charset="2"/>
              <a:buChar char=""/>
              <a:defRPr/>
            </a:pPr>
            <a:r>
              <a:rPr lang="en-GB" altLang="en-US" sz="2000" dirty="0">
                <a:solidFill>
                  <a:schemeClr val="tx1"/>
                </a:solidFill>
              </a:rPr>
              <a:t>You can access Year 6 SATs papers online for free</a:t>
            </a:r>
          </a:p>
          <a:p>
            <a:pPr marL="0" indent="0" eaLnBrk="1" hangingPunct="1">
              <a:buFont typeface="Wingdings 2" panose="05020102010507070707" pitchFamily="18" charset="2"/>
              <a:buNone/>
              <a:defRPr/>
            </a:pPr>
            <a:endParaRPr lang="en-GB" altLang="en-US" sz="2000" dirty="0">
              <a:solidFill>
                <a:schemeClr val="tx1"/>
              </a:solidFill>
            </a:endParaRPr>
          </a:p>
          <a:p>
            <a:pPr indent="-342900" eaLnBrk="1" hangingPunct="1">
              <a:buFont typeface="Wingdings 2" panose="05020102010507070707" pitchFamily="18" charset="2"/>
              <a:buChar char=""/>
              <a:defRPr/>
            </a:pPr>
            <a:r>
              <a:rPr lang="en-GB" altLang="en-US" sz="2000" dirty="0">
                <a:solidFill>
                  <a:schemeClr val="tx1"/>
                </a:solidFill>
              </a:rPr>
              <a:t>There is a SATs Revision section on our class page that will give helpful tips, revision websites </a:t>
            </a:r>
            <a:r>
              <a:rPr lang="en-GB" altLang="en-US" sz="2000" dirty="0" err="1">
                <a:solidFill>
                  <a:schemeClr val="tx1"/>
                </a:solidFill>
              </a:rPr>
              <a:t>etc</a:t>
            </a:r>
            <a:r>
              <a:rPr lang="en-GB" altLang="en-US" sz="2000" dirty="0">
                <a:solidFill>
                  <a:schemeClr val="tx1"/>
                </a:solidFill>
              </a:rPr>
              <a:t> for both parents and pupils.</a:t>
            </a:r>
          </a:p>
          <a:p>
            <a:pPr indent="-342900" eaLnBrk="1" hangingPunct="1">
              <a:buFont typeface="Wingdings 2" panose="05020102010507070707" pitchFamily="18" charset="2"/>
              <a:buChar char=""/>
              <a:defRPr/>
            </a:pPr>
            <a:endParaRPr lang="en-GB" altLang="en-US" sz="2000" dirty="0">
              <a:solidFill>
                <a:schemeClr val="tx1"/>
              </a:solidFill>
            </a:endParaRPr>
          </a:p>
          <a:p>
            <a:pPr marL="0" indent="0" eaLnBrk="1" hangingPunct="1">
              <a:buFont typeface="Wingdings 2" panose="05020102010507070707" pitchFamily="18" charset="2"/>
              <a:buNone/>
              <a:defRPr/>
            </a:pPr>
            <a:endParaRPr lang="en-GB" altLang="en-US" sz="1800" dirty="0">
              <a:solidFill>
                <a:schemeClr val="tx1"/>
              </a:solidFill>
            </a:endParaRPr>
          </a:p>
          <a:p>
            <a:pPr marL="273050" eaLnBrk="1" hangingPunct="1">
              <a:buFont typeface="Wingdings" pitchFamily="2" charset="2"/>
              <a:buChar char="v"/>
              <a:defRPr/>
            </a:pPr>
            <a:endParaRPr lang="en-GB" altLang="en-US" sz="1800" dirty="0">
              <a:solidFill>
                <a:schemeClr val="tx1"/>
              </a:solidFill>
            </a:endParaRPr>
          </a:p>
        </p:txBody>
      </p:sp>
      <p:pic>
        <p:nvPicPr>
          <p:cNvPr id="41988" name="Picture 1">
            <a:extLst>
              <a:ext uri="{FF2B5EF4-FFF2-40B4-BE49-F238E27FC236}">
                <a16:creationId xmlns:a16="http://schemas.microsoft.com/office/drawing/2014/main" id="{2F4A9966-3241-8338-6AE2-06EAA97424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421063"/>
            <a:ext cx="678973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FB48C924-6A13-95E1-FA65-9EE1095AEF3C}"/>
              </a:ext>
            </a:extLst>
          </p:cNvPr>
          <p:cNvSpPr>
            <a:spLocks noGrp="1"/>
          </p:cNvSpPr>
          <p:nvPr>
            <p:ph type="title"/>
          </p:nvPr>
        </p:nvSpPr>
        <p:spPr>
          <a:xfrm>
            <a:off x="468313" y="1052513"/>
            <a:ext cx="9145587" cy="935037"/>
          </a:xfrm>
        </p:spPr>
        <p:txBody>
          <a:bodyPr rtlCol="0">
            <a:normAutofit fontScale="90000"/>
          </a:bodyPr>
          <a:lstStyle/>
          <a:p>
            <a:pPr eaLnBrk="1" fontAlgn="auto" hangingPunct="1">
              <a:spcAft>
                <a:spcPts val="0"/>
              </a:spcAft>
              <a:defRPr/>
            </a:pPr>
            <a:r>
              <a:rPr lang="en-GB" altLang="en-US" dirty="0"/>
              <a:t>Scaled Scores: </a:t>
            </a:r>
            <a:r>
              <a:rPr lang="en-GB" altLang="en-US" sz="2400" dirty="0">
                <a:solidFill>
                  <a:schemeClr val="tx1"/>
                </a:solidFill>
              </a:rPr>
              <a:t>What is meant by ‘scaled scores’?</a:t>
            </a:r>
            <a:r>
              <a:rPr lang="en-GB" altLang="en-US" sz="5400" dirty="0">
                <a:solidFill>
                  <a:schemeClr val="tx1"/>
                </a:solidFill>
              </a:rPr>
              <a:t/>
            </a:r>
            <a:br>
              <a:rPr lang="en-GB" altLang="en-US" sz="5400" dirty="0">
                <a:solidFill>
                  <a:schemeClr val="tx1"/>
                </a:solidFill>
              </a:rPr>
            </a:br>
            <a:endParaRPr lang="en-GB" altLang="en-US" sz="5000" dirty="0"/>
          </a:p>
        </p:txBody>
      </p:sp>
      <p:sp>
        <p:nvSpPr>
          <p:cNvPr id="11266" name="Content Placeholder 1">
            <a:extLst>
              <a:ext uri="{FF2B5EF4-FFF2-40B4-BE49-F238E27FC236}">
                <a16:creationId xmlns:a16="http://schemas.microsoft.com/office/drawing/2014/main" id="{8103D692-444A-20B2-6BEE-61C9412A53B9}"/>
              </a:ext>
            </a:extLst>
          </p:cNvPr>
          <p:cNvSpPr>
            <a:spLocks noGrp="1"/>
          </p:cNvSpPr>
          <p:nvPr>
            <p:ph idx="1"/>
          </p:nvPr>
        </p:nvSpPr>
        <p:spPr>
          <a:xfrm>
            <a:off x="468313" y="1412875"/>
            <a:ext cx="8424862" cy="5145088"/>
          </a:xfrm>
        </p:spPr>
        <p:txBody>
          <a:bodyPr rtlCol="0">
            <a:normAutofit/>
          </a:bodyPr>
          <a:lstStyle/>
          <a:p>
            <a:pPr indent="-274320" eaLnBrk="1" fontAlgn="auto" hangingPunct="1">
              <a:spcAft>
                <a:spcPts val="0"/>
              </a:spcAft>
              <a:buFont typeface="Wingdings 2" panose="05020102010507070707" pitchFamily="18" charset="2"/>
              <a:buChar char=""/>
              <a:defRPr/>
            </a:pPr>
            <a:endParaRPr lang="en-GB" altLang="en-US" sz="1700" dirty="0">
              <a:solidFill>
                <a:schemeClr val="tx1"/>
              </a:solidFill>
              <a:latin typeface="+mj-lt"/>
            </a:endParaRPr>
          </a:p>
          <a:p>
            <a:pPr indent="-274320" eaLnBrk="1" fontAlgn="auto" hangingPunct="1">
              <a:spcAft>
                <a:spcPts val="0"/>
              </a:spcAft>
              <a:buFont typeface="Wingdings 2" panose="05020102010507070707" pitchFamily="18" charset="2"/>
              <a:buChar char=""/>
              <a:defRPr/>
            </a:pPr>
            <a:r>
              <a:rPr lang="en-GB" altLang="en-US" sz="1700" dirty="0">
                <a:solidFill>
                  <a:schemeClr val="tx1"/>
                </a:solidFill>
                <a:latin typeface="+mj-lt"/>
              </a:rPr>
              <a:t>It is planned that 100 will always represent the ‘national standard’.</a:t>
            </a:r>
          </a:p>
          <a:p>
            <a:pPr indent="-274320" eaLnBrk="1" fontAlgn="auto" hangingPunct="1">
              <a:spcAft>
                <a:spcPts val="0"/>
              </a:spcAft>
              <a:buFont typeface="Wingdings 2" panose="05020102010507070707" pitchFamily="18" charset="2"/>
              <a:buChar char=""/>
              <a:defRPr/>
            </a:pPr>
            <a:endParaRPr lang="en-GB" altLang="en-US" sz="1700" dirty="0">
              <a:solidFill>
                <a:schemeClr val="tx1"/>
              </a:solidFill>
              <a:latin typeface="+mj-lt"/>
            </a:endParaRPr>
          </a:p>
          <a:p>
            <a:pPr indent="-274320" eaLnBrk="1" fontAlgn="auto" hangingPunct="1">
              <a:spcAft>
                <a:spcPts val="0"/>
              </a:spcAft>
              <a:buFont typeface="Wingdings 2" panose="05020102010507070707" pitchFamily="18" charset="2"/>
              <a:buChar char=""/>
              <a:defRPr/>
            </a:pPr>
            <a:r>
              <a:rPr lang="en-GB" altLang="en-US" sz="1700" dirty="0">
                <a:solidFill>
                  <a:schemeClr val="tx1"/>
                </a:solidFill>
                <a:latin typeface="+mj-lt"/>
              </a:rPr>
              <a:t>Each pupil’s raw test score will therefore be converted into a score on the scale, either at, above or below 100.</a:t>
            </a:r>
          </a:p>
          <a:p>
            <a:pPr marL="68580" indent="0" eaLnBrk="1" fontAlgn="auto" hangingPunct="1">
              <a:spcAft>
                <a:spcPts val="0"/>
              </a:spcAft>
              <a:buFont typeface="Wingdings 2" panose="05020102010507070707" pitchFamily="18" charset="2"/>
              <a:buNone/>
              <a:defRPr/>
            </a:pPr>
            <a:endParaRPr lang="en-GB" altLang="en-US" sz="1700" dirty="0">
              <a:solidFill>
                <a:schemeClr val="tx1"/>
              </a:solidFill>
              <a:latin typeface="+mj-lt"/>
            </a:endParaRPr>
          </a:p>
          <a:p>
            <a:pPr indent="-274320" eaLnBrk="1" fontAlgn="auto" hangingPunct="1">
              <a:spcAft>
                <a:spcPts val="0"/>
              </a:spcAft>
              <a:buFont typeface="Wingdings 2" panose="05020102010507070707" pitchFamily="18" charset="2"/>
              <a:buChar char=""/>
              <a:defRPr/>
            </a:pPr>
            <a:r>
              <a:rPr lang="en-GB" altLang="en-US" sz="1700" dirty="0">
                <a:solidFill>
                  <a:schemeClr val="tx1"/>
                </a:solidFill>
                <a:latin typeface="+mj-lt"/>
              </a:rPr>
              <a:t>Using the scaled score, the lowest a child can score is 80, with the highest being 120. </a:t>
            </a:r>
          </a:p>
          <a:p>
            <a:pPr indent="-274320" eaLnBrk="1" fontAlgn="auto" hangingPunct="1">
              <a:spcAft>
                <a:spcPts val="0"/>
              </a:spcAft>
              <a:buFont typeface="Wingdings 2" panose="05020102010507070707" pitchFamily="18" charset="2"/>
              <a:buChar char=""/>
              <a:defRPr/>
            </a:pPr>
            <a:endParaRPr lang="en-GB" altLang="en-US" sz="1700" dirty="0">
              <a:solidFill>
                <a:schemeClr val="tx1"/>
              </a:solidFill>
              <a:latin typeface="+mj-lt"/>
            </a:endParaRPr>
          </a:p>
          <a:p>
            <a:pPr indent="-274320" eaLnBrk="1" fontAlgn="auto" hangingPunct="1">
              <a:spcAft>
                <a:spcPts val="0"/>
              </a:spcAft>
              <a:buFont typeface="Wingdings 2" panose="05020102010507070707" pitchFamily="18" charset="2"/>
              <a:buChar char=""/>
              <a:defRPr/>
            </a:pPr>
            <a:r>
              <a:rPr lang="en-GB" altLang="en-US" sz="1700" dirty="0">
                <a:solidFill>
                  <a:schemeClr val="tx1"/>
                </a:solidFill>
                <a:latin typeface="+mj-lt"/>
              </a:rPr>
              <a:t>A child who achieves the ‘national standard’ (a score of 100) will be judged to have demonstrated sufficient knowledge in the areas assessed by the tests.</a:t>
            </a:r>
          </a:p>
          <a:p>
            <a:pPr indent="-274320" eaLnBrk="1" fontAlgn="auto" hangingPunct="1">
              <a:spcAft>
                <a:spcPts val="0"/>
              </a:spcAft>
              <a:buFont typeface="Wingdings 2" panose="05020102010507070707" pitchFamily="18" charset="2"/>
              <a:buChar char=""/>
              <a:defRPr/>
            </a:pPr>
            <a:endParaRPr lang="en-GB" altLang="en-US" sz="1700" dirty="0">
              <a:solidFill>
                <a:schemeClr val="tx1"/>
              </a:solidFill>
              <a:latin typeface="+mj-lt"/>
            </a:endParaRPr>
          </a:p>
          <a:p>
            <a:pPr indent="-274320" eaLnBrk="1" fontAlgn="auto" hangingPunct="1">
              <a:spcAft>
                <a:spcPts val="0"/>
              </a:spcAft>
              <a:buFont typeface="Wingdings 2" panose="05020102010507070707" pitchFamily="18" charset="2"/>
              <a:buChar char=""/>
              <a:defRPr/>
            </a:pPr>
            <a:r>
              <a:rPr lang="en-GB" altLang="en-US" sz="1700" dirty="0">
                <a:solidFill>
                  <a:schemeClr val="tx1"/>
                </a:solidFill>
                <a:latin typeface="+mj-lt"/>
              </a:rPr>
              <a:t>Each child receives:</a:t>
            </a:r>
          </a:p>
          <a:p>
            <a:pPr lvl="1" indent="-274320" eaLnBrk="1" fontAlgn="auto" hangingPunct="1">
              <a:spcAft>
                <a:spcPts val="0"/>
              </a:spcAft>
              <a:buFont typeface="Wingdings 2" panose="05020102010507070707" pitchFamily="18" charset="2"/>
              <a:buChar char=""/>
              <a:defRPr/>
            </a:pPr>
            <a:r>
              <a:rPr lang="en-GB" altLang="en-US" sz="1500" dirty="0">
                <a:solidFill>
                  <a:schemeClr val="tx1"/>
                </a:solidFill>
                <a:latin typeface="+mj-lt"/>
              </a:rPr>
              <a:t>A raw score (number of raw marks awarded)</a:t>
            </a:r>
          </a:p>
          <a:p>
            <a:pPr lvl="1" indent="-274320" eaLnBrk="1" fontAlgn="auto" hangingPunct="1">
              <a:spcAft>
                <a:spcPts val="0"/>
              </a:spcAft>
              <a:buFont typeface="Wingdings 2" panose="05020102010507070707" pitchFamily="18" charset="2"/>
              <a:buChar char=""/>
              <a:defRPr/>
            </a:pPr>
            <a:r>
              <a:rPr lang="en-GB" altLang="en-US" sz="1500" dirty="0">
                <a:solidFill>
                  <a:schemeClr val="tx1"/>
                </a:solidFill>
                <a:latin typeface="+mj-lt"/>
              </a:rPr>
              <a:t>A scaled score in each tested subject</a:t>
            </a:r>
          </a:p>
          <a:p>
            <a:pPr lvl="1" indent="-274320" eaLnBrk="1" fontAlgn="auto" hangingPunct="1">
              <a:spcAft>
                <a:spcPts val="0"/>
              </a:spcAft>
              <a:buFont typeface="Wingdings 2" panose="05020102010507070707" pitchFamily="18" charset="2"/>
              <a:buChar char=""/>
              <a:defRPr/>
            </a:pPr>
            <a:r>
              <a:rPr lang="en-GB" altLang="en-US" sz="1500" dirty="0">
                <a:solidFill>
                  <a:schemeClr val="tx1"/>
                </a:solidFill>
                <a:latin typeface="+mj-lt"/>
              </a:rPr>
              <a:t>Confirmation of whether or not they attained the national standard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FCE0B9D-5C4D-EDC2-458A-625EF53CEB1A}"/>
              </a:ext>
            </a:extLst>
          </p:cNvPr>
          <p:cNvSpPr>
            <a:spLocks noGrp="1"/>
          </p:cNvSpPr>
          <p:nvPr>
            <p:ph type="title"/>
          </p:nvPr>
        </p:nvSpPr>
        <p:spPr>
          <a:xfrm>
            <a:off x="611188" y="549275"/>
            <a:ext cx="7024687" cy="1143000"/>
          </a:xfrm>
        </p:spPr>
        <p:txBody>
          <a:bodyPr/>
          <a:lstStyle/>
          <a:p>
            <a:pPr eaLnBrk="1" hangingPunct="1"/>
            <a:r>
              <a:rPr lang="en-GB" altLang="en-US"/>
              <a:t>Scaled Score Examples</a:t>
            </a:r>
          </a:p>
        </p:txBody>
      </p:sp>
      <p:sp>
        <p:nvSpPr>
          <p:cNvPr id="13314" name="Content Placeholder 2">
            <a:extLst>
              <a:ext uri="{FF2B5EF4-FFF2-40B4-BE49-F238E27FC236}">
                <a16:creationId xmlns:a16="http://schemas.microsoft.com/office/drawing/2014/main" id="{DE2858A6-2E9D-99E8-1CD3-89FC579A1AF4}"/>
              </a:ext>
            </a:extLst>
          </p:cNvPr>
          <p:cNvSpPr>
            <a:spLocks noGrp="1"/>
          </p:cNvSpPr>
          <p:nvPr>
            <p:ph idx="1"/>
          </p:nvPr>
        </p:nvSpPr>
        <p:spPr>
          <a:xfrm>
            <a:off x="468313" y="1628775"/>
            <a:ext cx="8207375" cy="4824413"/>
          </a:xfrm>
        </p:spPr>
        <p:txBody>
          <a:bodyPr rtlCol="0">
            <a:normAutofit fontScale="92500" lnSpcReduction="10000"/>
          </a:bodyPr>
          <a:lstStyle/>
          <a:p>
            <a:pPr marL="0" indent="0" eaLnBrk="1" fontAlgn="auto" hangingPunct="1">
              <a:spcAft>
                <a:spcPts val="0"/>
              </a:spcAft>
              <a:buFont typeface="Wingdings 2" panose="05020102010507070707" pitchFamily="18" charset="2"/>
              <a:buNone/>
              <a:defRPr/>
            </a:pPr>
            <a:r>
              <a:rPr lang="en-GB" altLang="en-US" dirty="0"/>
              <a:t>On publication of the test results in July:</a:t>
            </a:r>
          </a:p>
          <a:p>
            <a:pPr marL="0" indent="0" eaLnBrk="1" fontAlgn="auto" hangingPunct="1">
              <a:spcAft>
                <a:spcPts val="0"/>
              </a:spcAft>
              <a:buFont typeface="Wingdings 2" panose="05020102010507070707" pitchFamily="18" charset="2"/>
              <a:buNone/>
              <a:defRPr/>
            </a:pPr>
            <a:endParaRPr lang="en-GB" altLang="en-US" dirty="0"/>
          </a:p>
          <a:p>
            <a:pPr indent="-274320" eaLnBrk="1" fontAlgn="auto" hangingPunct="1">
              <a:spcAft>
                <a:spcPts val="0"/>
              </a:spcAft>
              <a:buFont typeface="Wingdings 2" panose="05020102010507070707" pitchFamily="18" charset="2"/>
              <a:buChar char=""/>
              <a:defRPr/>
            </a:pPr>
            <a:r>
              <a:rPr lang="en-GB" altLang="en-US" dirty="0"/>
              <a:t>A child awarded a scaled score of 100 is judged to have met the ‘national standard’ in the area judged by the test.</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dirty="0"/>
              <a:t>If a child’s score is between 110 -120 they have exceeded the national standard and demonstrated a higher than expected knowledge of the curriculum for their age.</a:t>
            </a:r>
          </a:p>
          <a:p>
            <a:pPr indent="-274320" eaLnBrk="1" fontAlgn="auto" hangingPunct="1">
              <a:spcAft>
                <a:spcPts val="0"/>
              </a:spcAft>
              <a:buFont typeface="Wingdings 2" panose="05020102010507070707" pitchFamily="18" charset="2"/>
              <a:buChar char=""/>
              <a:defRPr/>
            </a:pPr>
            <a:endParaRPr lang="en-GB" altLang="en-US" dirty="0"/>
          </a:p>
          <a:p>
            <a:pPr indent="-274320" eaLnBrk="1" fontAlgn="auto" hangingPunct="1">
              <a:spcAft>
                <a:spcPts val="0"/>
              </a:spcAft>
              <a:buFont typeface="Wingdings 2" panose="05020102010507070707" pitchFamily="18" charset="2"/>
              <a:buChar char=""/>
              <a:defRPr/>
            </a:pPr>
            <a:r>
              <a:rPr lang="en-GB" altLang="en-US" dirty="0"/>
              <a:t>A child awarded a scaled score of less than 100 is judged to have not yet met the national standard and performed below expectation for their age.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1E3F120-976C-C054-DEED-67AC96DC0CBB}"/>
              </a:ext>
            </a:extLst>
          </p:cNvPr>
          <p:cNvSpPr>
            <a:spLocks noGrp="1"/>
          </p:cNvSpPr>
          <p:nvPr>
            <p:ph type="title"/>
          </p:nvPr>
        </p:nvSpPr>
        <p:spPr>
          <a:xfrm>
            <a:off x="395288" y="476250"/>
            <a:ext cx="8229600" cy="939800"/>
          </a:xfrm>
        </p:spPr>
        <p:txBody>
          <a:bodyPr/>
          <a:lstStyle/>
          <a:p>
            <a:pPr eaLnBrk="1" hangingPunct="1"/>
            <a:r>
              <a:rPr lang="en-GB" altLang="en-US"/>
              <a:t>Higher Attaining Pupils</a:t>
            </a:r>
          </a:p>
        </p:txBody>
      </p:sp>
      <p:sp>
        <p:nvSpPr>
          <p:cNvPr id="14338" name="Content Placeholder 2">
            <a:extLst>
              <a:ext uri="{FF2B5EF4-FFF2-40B4-BE49-F238E27FC236}">
                <a16:creationId xmlns:a16="http://schemas.microsoft.com/office/drawing/2014/main" id="{FD57CCB5-D860-8260-A5F0-C16A07117DE2}"/>
              </a:ext>
            </a:extLst>
          </p:cNvPr>
          <p:cNvSpPr>
            <a:spLocks noGrp="1"/>
          </p:cNvSpPr>
          <p:nvPr>
            <p:ph idx="1"/>
          </p:nvPr>
        </p:nvSpPr>
        <p:spPr>
          <a:xfrm>
            <a:off x="395288" y="1412875"/>
            <a:ext cx="8280400" cy="4824413"/>
          </a:xfrm>
        </p:spPr>
        <p:txBody>
          <a:bodyPr rtlCol="0">
            <a:noAutofit/>
          </a:bodyPr>
          <a:lstStyle/>
          <a:p>
            <a:pPr indent="-160338">
              <a:buFont typeface="Arial" panose="020B0604020202020204" pitchFamily="34" charset="0"/>
              <a:buChar char="•"/>
              <a:defRPr/>
            </a:pPr>
            <a:r>
              <a:rPr lang="en-GB" sz="1800" dirty="0">
                <a:solidFill>
                  <a:schemeClr val="bg2">
                    <a:lumMod val="10000"/>
                  </a:schemeClr>
                </a:solidFill>
                <a:latin typeface="+mj-lt"/>
              </a:rPr>
              <a:t>In the past, Key Stage 2 tests were aimed at children achieving levels 3-5 (with a national expectation to reach at least level 4).</a:t>
            </a:r>
          </a:p>
          <a:p>
            <a:pPr indent="-160338">
              <a:buFont typeface="Arial" panose="020B0604020202020204" pitchFamily="34" charset="0"/>
              <a:buChar char="•"/>
              <a:defRPr/>
            </a:pPr>
            <a:endParaRPr lang="en-GB" sz="1800" dirty="0">
              <a:solidFill>
                <a:schemeClr val="bg2">
                  <a:lumMod val="10000"/>
                </a:schemeClr>
              </a:solidFill>
              <a:latin typeface="+mj-lt"/>
            </a:endParaRPr>
          </a:p>
          <a:p>
            <a:pPr indent="-160338">
              <a:buFont typeface="Arial" panose="020B0604020202020204" pitchFamily="34" charset="0"/>
              <a:buChar char="•"/>
              <a:defRPr/>
            </a:pPr>
            <a:r>
              <a:rPr lang="en-GB" sz="1800" dirty="0">
                <a:solidFill>
                  <a:schemeClr val="bg2">
                    <a:lumMod val="10000"/>
                  </a:schemeClr>
                </a:solidFill>
                <a:latin typeface="+mj-lt"/>
              </a:rPr>
              <a:t>This meant that additional level 6 tests were produced for children who demonstrated higher than expected attainment (above level 5).</a:t>
            </a:r>
          </a:p>
          <a:p>
            <a:pPr indent="-160338">
              <a:buFont typeface="Arial" panose="020B0604020202020204" pitchFamily="34" charset="0"/>
              <a:buChar char="•"/>
              <a:defRPr/>
            </a:pPr>
            <a:endParaRPr lang="en-GB" sz="1800" dirty="0">
              <a:solidFill>
                <a:schemeClr val="bg2">
                  <a:lumMod val="10000"/>
                </a:schemeClr>
              </a:solidFill>
              <a:latin typeface="+mj-lt"/>
            </a:endParaRPr>
          </a:p>
          <a:p>
            <a:pPr indent="-160338">
              <a:buFont typeface="Arial" panose="020B0604020202020204" pitchFamily="34" charset="0"/>
              <a:buChar char="•"/>
              <a:defRPr/>
            </a:pPr>
            <a:r>
              <a:rPr lang="en-GB" sz="1800" dirty="0">
                <a:solidFill>
                  <a:schemeClr val="bg2">
                    <a:lumMod val="10000"/>
                  </a:schemeClr>
                </a:solidFill>
                <a:latin typeface="+mj-lt"/>
              </a:rPr>
              <a:t>Under the current system, there are not any separate tests for the </a:t>
            </a:r>
          </a:p>
          <a:p>
            <a:pPr marL="182562" indent="0">
              <a:buFont typeface="Wingdings 2" panose="05020102010507070707" pitchFamily="18" charset="2"/>
              <a:buNone/>
              <a:defRPr/>
            </a:pPr>
            <a:r>
              <a:rPr lang="en-GB" sz="1800" dirty="0">
                <a:solidFill>
                  <a:schemeClr val="bg2">
                    <a:lumMod val="10000"/>
                  </a:schemeClr>
                </a:solidFill>
                <a:latin typeface="+mj-lt"/>
              </a:rPr>
              <a:t>   most-able children.</a:t>
            </a:r>
          </a:p>
          <a:p>
            <a:pPr indent="-160338">
              <a:buFont typeface="Arial" panose="020B0604020202020204" pitchFamily="34" charset="0"/>
              <a:buChar char="•"/>
              <a:defRPr/>
            </a:pPr>
            <a:endParaRPr lang="en-GB" sz="1800" dirty="0">
              <a:solidFill>
                <a:schemeClr val="bg2">
                  <a:lumMod val="10000"/>
                </a:schemeClr>
              </a:solidFill>
              <a:latin typeface="+mj-lt"/>
            </a:endParaRPr>
          </a:p>
          <a:p>
            <a:pPr indent="-160338">
              <a:buFont typeface="Arial" panose="020B0604020202020204" pitchFamily="34" charset="0"/>
              <a:buChar char="•"/>
              <a:defRPr/>
            </a:pPr>
            <a:r>
              <a:rPr lang="en-GB" sz="1800" dirty="0">
                <a:solidFill>
                  <a:schemeClr val="bg2">
                    <a:lumMod val="10000"/>
                  </a:schemeClr>
                </a:solidFill>
                <a:latin typeface="+mj-lt"/>
              </a:rPr>
              <a:t>Instead, each test will have scope for higher-attaining pupils to show their strengths.</a:t>
            </a:r>
          </a:p>
          <a:p>
            <a:pPr indent="-160338">
              <a:buFont typeface="Arial" panose="020B0604020202020204" pitchFamily="34" charset="0"/>
              <a:buChar char="•"/>
              <a:defRPr/>
            </a:pPr>
            <a:endParaRPr lang="en-GB" sz="1800" dirty="0">
              <a:solidFill>
                <a:schemeClr val="bg2">
                  <a:lumMod val="10000"/>
                </a:schemeClr>
              </a:solidFill>
              <a:latin typeface="+mj-lt"/>
            </a:endParaRPr>
          </a:p>
          <a:p>
            <a:pPr indent="-160338">
              <a:buFont typeface="Arial" panose="020B0604020202020204" pitchFamily="34" charset="0"/>
              <a:buChar char="•"/>
              <a:defRPr/>
            </a:pPr>
            <a:r>
              <a:rPr lang="en-GB" sz="1800" dirty="0">
                <a:solidFill>
                  <a:schemeClr val="bg2">
                    <a:lumMod val="10000"/>
                  </a:schemeClr>
                </a:solidFill>
                <a:latin typeface="+mj-lt"/>
              </a:rPr>
              <a:t>This means that some questions towards the end of the tests may be more difficult for many children but they should be encouraged to attempt as much of the test as they are able to</a:t>
            </a:r>
            <a:endParaRPr lang="en-GB" altLang="en-US" sz="1800" dirty="0">
              <a:solidFill>
                <a:schemeClr val="tx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35CB5C3-7F51-5101-DC45-A94D1E098211}"/>
              </a:ext>
            </a:extLst>
          </p:cNvPr>
          <p:cNvSpPr>
            <a:spLocks noGrp="1" noChangeArrowheads="1"/>
          </p:cNvSpPr>
          <p:nvPr>
            <p:ph type="title"/>
          </p:nvPr>
        </p:nvSpPr>
        <p:spPr>
          <a:xfrm>
            <a:off x="468313" y="260350"/>
            <a:ext cx="7024687" cy="1143000"/>
          </a:xfrm>
        </p:spPr>
        <p:txBody>
          <a:bodyPr/>
          <a:lstStyle/>
          <a:p>
            <a:pPr eaLnBrk="1" hangingPunct="1"/>
            <a:r>
              <a:rPr lang="en-GB" altLang="en-US"/>
              <a:t>The Tests</a:t>
            </a:r>
          </a:p>
        </p:txBody>
      </p:sp>
      <p:sp>
        <p:nvSpPr>
          <p:cNvPr id="15362" name="Rectangle 3">
            <a:extLst>
              <a:ext uri="{FF2B5EF4-FFF2-40B4-BE49-F238E27FC236}">
                <a16:creationId xmlns:a16="http://schemas.microsoft.com/office/drawing/2014/main" id="{9144D354-79B3-C3C4-F824-BA6AF6874543}"/>
              </a:ext>
            </a:extLst>
          </p:cNvPr>
          <p:cNvSpPr>
            <a:spLocks noGrp="1" noChangeArrowheads="1"/>
          </p:cNvSpPr>
          <p:nvPr>
            <p:ph idx="1"/>
          </p:nvPr>
        </p:nvSpPr>
        <p:spPr>
          <a:xfrm>
            <a:off x="395288" y="1268413"/>
            <a:ext cx="8424862" cy="5400675"/>
          </a:xfrm>
        </p:spPr>
        <p:txBody>
          <a:bodyPr rtlCol="0">
            <a:normAutofit/>
          </a:bodyPr>
          <a:lstStyle/>
          <a:p>
            <a:pPr>
              <a:buFont typeface="Wingdings 2" panose="05020102010507070707" pitchFamily="18" charset="2"/>
              <a:buChar char=""/>
              <a:defRPr/>
            </a:pPr>
            <a:r>
              <a:rPr lang="en-GB" altLang="en-US" sz="1600" dirty="0">
                <a:solidFill>
                  <a:srgbClr val="181717"/>
                </a:solidFill>
                <a:latin typeface="+mj-lt"/>
              </a:rPr>
              <a:t>Key Stage 2 SATs take place nationally in the week commencing </a:t>
            </a:r>
            <a:r>
              <a:rPr lang="en-GB" altLang="en-US" sz="1600">
                <a:solidFill>
                  <a:srgbClr val="181717"/>
                </a:solidFill>
                <a:latin typeface="+mj-lt"/>
              </a:rPr>
              <a:t>Monday </a:t>
            </a:r>
            <a:r>
              <a:rPr lang="en-GB" altLang="en-US" sz="1600" smtClean="0">
                <a:solidFill>
                  <a:srgbClr val="181717"/>
                </a:solidFill>
                <a:latin typeface="+mj-lt"/>
              </a:rPr>
              <a:t>13</a:t>
            </a:r>
            <a:r>
              <a:rPr lang="en-GB" altLang="en-US" sz="1600" baseline="30000" smtClean="0">
                <a:solidFill>
                  <a:srgbClr val="181717"/>
                </a:solidFill>
                <a:latin typeface="+mj-lt"/>
              </a:rPr>
              <a:t>th</a:t>
            </a:r>
            <a:r>
              <a:rPr lang="en-GB" altLang="en-US" sz="1600" smtClean="0">
                <a:solidFill>
                  <a:srgbClr val="181717"/>
                </a:solidFill>
                <a:latin typeface="+mj-lt"/>
              </a:rPr>
              <a:t> </a:t>
            </a:r>
            <a:r>
              <a:rPr lang="en-GB" altLang="en-US" sz="1600" dirty="0">
                <a:solidFill>
                  <a:srgbClr val="181717"/>
                </a:solidFill>
                <a:latin typeface="+mj-lt"/>
              </a:rPr>
              <a:t>May 2023 (Starting Monday 13</a:t>
            </a:r>
            <a:r>
              <a:rPr lang="en-GB" altLang="en-US" sz="1600" baseline="30000" dirty="0">
                <a:solidFill>
                  <a:srgbClr val="181717"/>
                </a:solidFill>
                <a:latin typeface="+mj-lt"/>
              </a:rPr>
              <a:t>th</a:t>
            </a:r>
            <a:r>
              <a:rPr lang="en-GB" altLang="en-US" sz="1600" dirty="0">
                <a:solidFill>
                  <a:srgbClr val="181717"/>
                </a:solidFill>
                <a:latin typeface="+mj-lt"/>
              </a:rPr>
              <a:t> May- Thursday 16</a:t>
            </a:r>
            <a:r>
              <a:rPr lang="en-GB" altLang="en-US" sz="1600" baseline="30000" dirty="0">
                <a:solidFill>
                  <a:srgbClr val="181717"/>
                </a:solidFill>
                <a:latin typeface="+mj-lt"/>
              </a:rPr>
              <a:t>th</a:t>
            </a:r>
            <a:r>
              <a:rPr lang="en-GB" altLang="en-US" sz="1600" dirty="0">
                <a:solidFill>
                  <a:srgbClr val="181717"/>
                </a:solidFill>
                <a:latin typeface="+mj-lt"/>
              </a:rPr>
              <a:t> May)</a:t>
            </a:r>
          </a:p>
          <a:p>
            <a:pPr marL="69850" indent="0">
              <a:buFont typeface="Wingdings 2" panose="05020102010507070707" pitchFamily="18" charset="2"/>
              <a:buNone/>
              <a:defRPr/>
            </a:pPr>
            <a:endParaRPr lang="en-GB" altLang="en-US" sz="1600" dirty="0">
              <a:latin typeface="+mj-lt"/>
            </a:endParaRPr>
          </a:p>
          <a:p>
            <a:pPr>
              <a:buFont typeface="Wingdings 2" panose="05020102010507070707" pitchFamily="18" charset="2"/>
              <a:buChar char=""/>
              <a:defRPr/>
            </a:pPr>
            <a:r>
              <a:rPr lang="en-GB" altLang="en-US" sz="1600" dirty="0">
                <a:solidFill>
                  <a:srgbClr val="181717"/>
                </a:solidFill>
                <a:latin typeface="+mj-lt"/>
              </a:rPr>
              <a:t>Statutory tests will be administered in the following subjects:</a:t>
            </a:r>
          </a:p>
          <a:p>
            <a:pPr lvl="1">
              <a:buFont typeface="Courier New" panose="02070309020205020404" pitchFamily="49" charset="0"/>
              <a:buChar char="o"/>
              <a:defRPr/>
            </a:pPr>
            <a:r>
              <a:rPr lang="en-GB" altLang="en-US" sz="1400" dirty="0">
                <a:solidFill>
                  <a:srgbClr val="181717"/>
                </a:solidFill>
                <a:latin typeface="+mj-lt"/>
              </a:rPr>
              <a:t>Punctuation, Vocabulary and Grammar (45 minutes)</a:t>
            </a:r>
          </a:p>
          <a:p>
            <a:pPr lvl="1">
              <a:buFont typeface="Courier New" panose="02070309020205020404" pitchFamily="49" charset="0"/>
              <a:buChar char="o"/>
              <a:defRPr/>
            </a:pPr>
            <a:r>
              <a:rPr lang="en-GB" altLang="en-US" sz="1400" dirty="0">
                <a:solidFill>
                  <a:srgbClr val="181717"/>
                </a:solidFill>
                <a:latin typeface="+mj-lt"/>
              </a:rPr>
              <a:t>Spelling (approximately 15 minutes)</a:t>
            </a:r>
          </a:p>
          <a:p>
            <a:pPr lvl="1">
              <a:buFont typeface="Courier New" panose="02070309020205020404" pitchFamily="49" charset="0"/>
              <a:buChar char="o"/>
              <a:defRPr/>
            </a:pPr>
            <a:r>
              <a:rPr lang="en-GB" altLang="en-US" sz="1400" dirty="0">
                <a:solidFill>
                  <a:srgbClr val="181717"/>
                </a:solidFill>
                <a:latin typeface="+mj-lt"/>
              </a:rPr>
              <a:t>Reading (60 minutes)</a:t>
            </a:r>
          </a:p>
          <a:p>
            <a:pPr lvl="1">
              <a:buFont typeface="Courier New" panose="02070309020205020404" pitchFamily="49" charset="0"/>
              <a:buChar char="o"/>
              <a:defRPr/>
            </a:pPr>
            <a:r>
              <a:rPr lang="en-GB" altLang="en-US" sz="1400" dirty="0">
                <a:solidFill>
                  <a:srgbClr val="181717"/>
                </a:solidFill>
                <a:latin typeface="+mj-lt"/>
              </a:rPr>
              <a:t>Mathematics</a:t>
            </a:r>
          </a:p>
          <a:p>
            <a:pPr marL="69850" indent="0">
              <a:buFont typeface="Wingdings 2" panose="05020102010507070707" pitchFamily="18" charset="2"/>
              <a:buNone/>
              <a:defRPr/>
            </a:pPr>
            <a:r>
              <a:rPr lang="en-GB" altLang="en-US" sz="1600" dirty="0">
                <a:solidFill>
                  <a:srgbClr val="181717"/>
                </a:solidFill>
                <a:latin typeface="+mj-lt"/>
              </a:rPr>
              <a:t>	- </a:t>
            </a:r>
            <a:r>
              <a:rPr lang="en-GB" altLang="en-US" sz="1400" dirty="0">
                <a:solidFill>
                  <a:srgbClr val="181717"/>
                </a:solidFill>
                <a:latin typeface="+mj-lt"/>
              </a:rPr>
              <a:t>Paper 1: Arithmetic (30 minutes)</a:t>
            </a:r>
          </a:p>
          <a:p>
            <a:pPr marL="69850" indent="0">
              <a:buFont typeface="Wingdings 2" panose="05020102010507070707" pitchFamily="18" charset="2"/>
              <a:buNone/>
              <a:defRPr/>
            </a:pPr>
            <a:r>
              <a:rPr lang="en-GB" altLang="en-US" sz="1400" dirty="0">
                <a:solidFill>
                  <a:srgbClr val="181717"/>
                </a:solidFill>
                <a:latin typeface="+mj-lt"/>
              </a:rPr>
              <a:t>	- Paper 2: Reasoning (40 minutes)</a:t>
            </a:r>
          </a:p>
          <a:p>
            <a:pPr marL="69850" indent="0">
              <a:buFont typeface="Wingdings 2" panose="05020102010507070707" pitchFamily="18" charset="2"/>
              <a:buNone/>
              <a:defRPr/>
            </a:pPr>
            <a:r>
              <a:rPr lang="en-GB" altLang="en-US" sz="1400" dirty="0">
                <a:solidFill>
                  <a:srgbClr val="181717"/>
                </a:solidFill>
                <a:latin typeface="+mj-lt"/>
              </a:rPr>
              <a:t>	- Paper 3: Reasoning (40 minutes)</a:t>
            </a:r>
          </a:p>
          <a:p>
            <a:pPr>
              <a:buFontTx/>
              <a:buChar char="-"/>
              <a:defRPr/>
            </a:pPr>
            <a:endParaRPr lang="en-GB" altLang="en-US" sz="1600" dirty="0">
              <a:solidFill>
                <a:srgbClr val="181717"/>
              </a:solidFill>
              <a:latin typeface="+mj-lt"/>
            </a:endParaRPr>
          </a:p>
          <a:p>
            <a:pPr>
              <a:buFont typeface="Wingdings 2" panose="05020102010507070707" pitchFamily="18" charset="2"/>
              <a:buChar char=""/>
              <a:defRPr/>
            </a:pPr>
            <a:r>
              <a:rPr lang="en-GB" altLang="en-US" sz="1600" dirty="0">
                <a:solidFill>
                  <a:srgbClr val="181717"/>
                </a:solidFill>
                <a:latin typeface="+mj-lt"/>
              </a:rPr>
              <a:t>All tests are externally marked.</a:t>
            </a:r>
          </a:p>
          <a:p>
            <a:pPr>
              <a:buFont typeface="Wingdings 2" panose="05020102010507070707" pitchFamily="18" charset="2"/>
              <a:buChar char=""/>
              <a:defRPr/>
            </a:pPr>
            <a:endParaRPr lang="en-GB" altLang="en-US" sz="1600" dirty="0">
              <a:solidFill>
                <a:srgbClr val="181717"/>
              </a:solidFill>
              <a:latin typeface="+mj-lt"/>
            </a:endParaRPr>
          </a:p>
          <a:p>
            <a:pPr>
              <a:buFont typeface="Wingdings 2" panose="05020102010507070707" pitchFamily="18" charset="2"/>
              <a:buChar char=""/>
              <a:defRPr/>
            </a:pPr>
            <a:r>
              <a:rPr lang="en-GB" altLang="en-US" sz="1600" dirty="0">
                <a:solidFill>
                  <a:srgbClr val="181717"/>
                </a:solidFill>
                <a:latin typeface="+mj-lt"/>
              </a:rPr>
              <a:t>Writing will be teacher assessed internall</a:t>
            </a:r>
            <a:r>
              <a:rPr lang="en-GB" altLang="en-US" sz="1600" dirty="0">
                <a:latin typeface="+mj-lt"/>
              </a:rPr>
              <a:t>y. </a:t>
            </a:r>
            <a:r>
              <a:rPr lang="en-GB" sz="1600" dirty="0">
                <a:latin typeface="+mj-lt"/>
              </a:rPr>
              <a:t>The revised ‘pupil can’ statements for English writing place a greater emphasis on composition and the statements that relate to the more ‘technical’ aspects of English writing (grammar, punctuation and spelling) have been made less prescriptive. </a:t>
            </a:r>
            <a:endParaRPr lang="en-GB" altLang="en-US" sz="1600" dirty="0">
              <a:latin typeface="+mj-lt"/>
            </a:endParaRPr>
          </a:p>
          <a:p>
            <a:pPr marL="609600" indent="-609600" eaLnBrk="1" fontAlgn="auto" hangingPunct="1">
              <a:spcAft>
                <a:spcPts val="0"/>
              </a:spcAft>
              <a:buFont typeface="Wingdings 2" panose="05020102010507070707" pitchFamily="18" charset="2"/>
              <a:buChar char=""/>
              <a:defRPr/>
            </a:pPr>
            <a:endParaRPr lang="en-GB" altLang="en-US" dirty="0">
              <a:solidFill>
                <a:schemeClr val="tx1"/>
              </a:solidFill>
              <a:latin typeface="+mj-lt"/>
            </a:endParaRPr>
          </a:p>
          <a:p>
            <a:pPr marL="609600" indent="-609600" eaLnBrk="1" fontAlgn="auto" hangingPunct="1">
              <a:spcAft>
                <a:spcPts val="0"/>
              </a:spcAft>
              <a:buFont typeface="Wingdings 2" panose="05020102010507070707" pitchFamily="18" charset="2"/>
              <a:buChar char=""/>
              <a:defRPr/>
            </a:pPr>
            <a:endParaRPr lang="en-GB" altLang="en-US" dirty="0">
              <a:latin typeface="+mj-lt"/>
            </a:endParaRPr>
          </a:p>
          <a:p>
            <a:pPr marL="609600" indent="-609600" eaLnBrk="1" fontAlgn="auto" hangingPunct="1">
              <a:spcAft>
                <a:spcPts val="0"/>
              </a:spcAft>
              <a:buFont typeface="Wingdings" pitchFamily="2" charset="2"/>
              <a:buNone/>
              <a:defRPr/>
            </a:pPr>
            <a:endParaRPr lang="en-GB" altLang="en-US"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3817D-60F5-CAA1-B474-6725FFCF3D43}"/>
              </a:ext>
            </a:extLst>
          </p:cNvPr>
          <p:cNvSpPr>
            <a:spLocks noGrp="1"/>
          </p:cNvSpPr>
          <p:nvPr>
            <p:ph type="title"/>
          </p:nvPr>
        </p:nvSpPr>
        <p:spPr>
          <a:xfrm>
            <a:off x="650875" y="692150"/>
            <a:ext cx="8064500" cy="1143000"/>
          </a:xfrm>
        </p:spPr>
        <p:txBody>
          <a:bodyPr rtlCol="0">
            <a:normAutofit fontScale="90000"/>
          </a:bodyPr>
          <a:lstStyle/>
          <a:p>
            <a:pPr eaLnBrk="1" fontAlgn="auto" hangingPunct="1">
              <a:spcAft>
                <a:spcPts val="0"/>
              </a:spcAft>
              <a:defRPr/>
            </a:pPr>
            <a:r>
              <a:rPr lang="en-GB" dirty="0"/>
              <a:t>SATs Week: Week Beg 13th May       </a:t>
            </a:r>
            <a:br>
              <a:rPr lang="en-GB" dirty="0"/>
            </a:br>
            <a:endParaRPr lang="en-GB" dirty="0"/>
          </a:p>
        </p:txBody>
      </p:sp>
      <p:graphicFrame>
        <p:nvGraphicFramePr>
          <p:cNvPr id="4" name="Content Placeholder 3">
            <a:extLst>
              <a:ext uri="{FF2B5EF4-FFF2-40B4-BE49-F238E27FC236}">
                <a16:creationId xmlns:a16="http://schemas.microsoft.com/office/drawing/2014/main" id="{2A1DD813-0D51-2FE2-7444-AAA3DF39F0E2}"/>
              </a:ext>
            </a:extLst>
          </p:cNvPr>
          <p:cNvGraphicFramePr>
            <a:graphicFrameLocks noGrp="1"/>
          </p:cNvGraphicFramePr>
          <p:nvPr>
            <p:ph idx="1"/>
            <p:extLst>
              <p:ext uri="{D42A27DB-BD31-4B8C-83A1-F6EECF244321}">
                <p14:modId xmlns:p14="http://schemas.microsoft.com/office/powerpoint/2010/main" val="3184184861"/>
              </p:ext>
            </p:extLst>
          </p:nvPr>
        </p:nvGraphicFramePr>
        <p:xfrm>
          <a:off x="677863" y="1263650"/>
          <a:ext cx="7388225" cy="4572024"/>
        </p:xfrm>
        <a:graphic>
          <a:graphicData uri="http://schemas.openxmlformats.org/drawingml/2006/table">
            <a:tbl>
              <a:tblPr firstRow="1" bandRow="1">
                <a:tableStyleId>{5940675A-B579-460E-94D1-54222C63F5DA}</a:tableStyleId>
              </a:tblPr>
              <a:tblGrid>
                <a:gridCol w="2037081">
                  <a:extLst>
                    <a:ext uri="{9D8B030D-6E8A-4147-A177-3AD203B41FA5}">
                      <a16:colId xmlns:a16="http://schemas.microsoft.com/office/drawing/2014/main" val="20000"/>
                    </a:ext>
                  </a:extLst>
                </a:gridCol>
                <a:gridCol w="2983708">
                  <a:extLst>
                    <a:ext uri="{9D8B030D-6E8A-4147-A177-3AD203B41FA5}">
                      <a16:colId xmlns:a16="http://schemas.microsoft.com/office/drawing/2014/main" val="20001"/>
                    </a:ext>
                  </a:extLst>
                </a:gridCol>
                <a:gridCol w="2367436">
                  <a:extLst>
                    <a:ext uri="{9D8B030D-6E8A-4147-A177-3AD203B41FA5}">
                      <a16:colId xmlns:a16="http://schemas.microsoft.com/office/drawing/2014/main" val="20002"/>
                    </a:ext>
                  </a:extLst>
                </a:gridCol>
              </a:tblGrid>
              <a:tr h="640096">
                <a:tc>
                  <a:txBody>
                    <a:bodyPr/>
                    <a:lstStyle/>
                    <a:p>
                      <a:r>
                        <a:rPr lang="en-GB" sz="2000" b="1" dirty="0"/>
                        <a:t>Date/ Day</a:t>
                      </a:r>
                    </a:p>
                  </a:txBody>
                  <a:tcPr marL="91420" marR="91420" marT="45699" marB="45699"/>
                </a:tc>
                <a:tc>
                  <a:txBody>
                    <a:bodyPr/>
                    <a:lstStyle/>
                    <a:p>
                      <a:pPr algn="ctr"/>
                      <a:r>
                        <a:rPr lang="en-GB" sz="1800" b="1" dirty="0"/>
                        <a:t>Test Paper</a:t>
                      </a:r>
                      <a:r>
                        <a:rPr lang="en-GB" sz="1800" b="1" baseline="0" dirty="0"/>
                        <a:t> </a:t>
                      </a:r>
                    </a:p>
                    <a:p>
                      <a:pPr algn="ctr"/>
                      <a:r>
                        <a:rPr lang="en-GB" sz="1800" b="1" baseline="0" dirty="0"/>
                        <a:t>Am</a:t>
                      </a:r>
                      <a:endParaRPr lang="en-GB" sz="1800" b="1" dirty="0"/>
                    </a:p>
                  </a:txBody>
                  <a:tcPr marL="91420" marR="91420" marT="45699" marB="45699"/>
                </a:tc>
                <a:tc>
                  <a:txBody>
                    <a:bodyPr/>
                    <a:lstStyle/>
                    <a:p>
                      <a:pPr algn="ctr"/>
                      <a:r>
                        <a:rPr lang="en-GB" sz="1800" b="1" dirty="0"/>
                        <a:t>Test Paper</a:t>
                      </a:r>
                      <a:r>
                        <a:rPr lang="en-GB" sz="1800" b="1" baseline="0" dirty="0"/>
                        <a:t> </a:t>
                      </a:r>
                    </a:p>
                    <a:p>
                      <a:pPr algn="ctr"/>
                      <a:r>
                        <a:rPr lang="en-GB" sz="1800" b="1" baseline="0" dirty="0"/>
                        <a:t>Am</a:t>
                      </a:r>
                      <a:endParaRPr lang="en-GB" sz="1800" b="1" dirty="0"/>
                    </a:p>
                  </a:txBody>
                  <a:tcPr marL="91420" marR="91420" marT="45699" marB="45699"/>
                </a:tc>
                <a:extLst>
                  <a:ext uri="{0D108BD9-81ED-4DB2-BD59-A6C34878D82A}">
                    <a16:rowId xmlns:a16="http://schemas.microsoft.com/office/drawing/2014/main" val="10000"/>
                  </a:ext>
                </a:extLst>
              </a:tr>
              <a:tr h="677764">
                <a:tc>
                  <a:txBody>
                    <a:bodyPr/>
                    <a:lstStyle/>
                    <a:p>
                      <a:pPr algn="ctr"/>
                      <a:r>
                        <a:rPr lang="en-GB" sz="1800" b="0" dirty="0"/>
                        <a:t>Monday </a:t>
                      </a:r>
                    </a:p>
                    <a:p>
                      <a:pPr algn="ctr"/>
                      <a:r>
                        <a:rPr lang="en-GB" sz="1800" b="0" baseline="0" dirty="0"/>
                        <a:t>13</a:t>
                      </a:r>
                      <a:r>
                        <a:rPr lang="en-GB" sz="1800" b="0" baseline="30000" dirty="0"/>
                        <a:t>th</a:t>
                      </a:r>
                      <a:r>
                        <a:rPr lang="en-GB" sz="1800" b="0" dirty="0"/>
                        <a:t> May</a:t>
                      </a:r>
                    </a:p>
                  </a:txBody>
                  <a:tcPr marL="91420" marR="91420" marT="45699" marB="45699"/>
                </a:tc>
                <a:tc>
                  <a:txBody>
                    <a:bodyPr/>
                    <a:lstStyle/>
                    <a:p>
                      <a:pPr algn="ctr"/>
                      <a:r>
                        <a:rPr lang="en-GB" sz="1800" dirty="0"/>
                        <a:t>Punctuation, Grammar and Vocabulary</a:t>
                      </a:r>
                      <a:endParaRPr lang="en-GB" sz="1800" baseline="0" dirty="0"/>
                    </a:p>
                    <a:p>
                      <a:pPr algn="ctr"/>
                      <a:r>
                        <a:rPr lang="en-GB" sz="1800" baseline="0" dirty="0"/>
                        <a:t>(45 minutes)</a:t>
                      </a:r>
                      <a:endParaRPr lang="en-GB" sz="1800" dirty="0"/>
                    </a:p>
                  </a:txBody>
                  <a:tcPr marL="91420" marR="91420" marT="45699" marB="45699"/>
                </a:tc>
                <a:tc>
                  <a:txBody>
                    <a:bodyPr/>
                    <a:lstStyle/>
                    <a:p>
                      <a:pPr algn="ctr"/>
                      <a:r>
                        <a:rPr lang="en-GB" sz="1800" dirty="0"/>
                        <a:t>Spelling (approximately 15 minutes)</a:t>
                      </a:r>
                    </a:p>
                  </a:txBody>
                  <a:tcPr marL="91420" marR="91420" marT="45699" marB="45699"/>
                </a:tc>
                <a:extLst>
                  <a:ext uri="{0D108BD9-81ED-4DB2-BD59-A6C34878D82A}">
                    <a16:rowId xmlns:a16="http://schemas.microsoft.com/office/drawing/2014/main" val="10001"/>
                  </a:ext>
                </a:extLst>
              </a:tr>
              <a:tr h="914446">
                <a:tc>
                  <a:txBody>
                    <a:bodyPr/>
                    <a:lstStyle/>
                    <a:p>
                      <a:pPr algn="ctr"/>
                      <a:r>
                        <a:rPr lang="en-GB" sz="1800" b="0" dirty="0"/>
                        <a:t>Tuesday</a:t>
                      </a:r>
                    </a:p>
                    <a:p>
                      <a:pPr algn="ctr"/>
                      <a:r>
                        <a:rPr lang="en-GB" sz="1800" b="0" dirty="0"/>
                        <a:t> 14</a:t>
                      </a:r>
                      <a:r>
                        <a:rPr lang="en-GB" sz="1800" b="0" baseline="30000" dirty="0"/>
                        <a:t>th</a:t>
                      </a:r>
                      <a:r>
                        <a:rPr lang="en-GB" sz="1800" b="0" baseline="0" dirty="0"/>
                        <a:t> </a:t>
                      </a:r>
                      <a:r>
                        <a:rPr lang="en-GB" sz="1800" b="0" dirty="0"/>
                        <a:t>May </a:t>
                      </a:r>
                    </a:p>
                  </a:txBody>
                  <a:tcPr marL="91420" marR="91420" marT="45699" marB="45699"/>
                </a:tc>
                <a:tc>
                  <a:txBody>
                    <a:bodyPr/>
                    <a:lstStyle/>
                    <a:p>
                      <a:pPr algn="ctr"/>
                      <a:r>
                        <a:rPr lang="en-GB" sz="1800" dirty="0"/>
                        <a:t>English Reading Test</a:t>
                      </a:r>
                    </a:p>
                    <a:p>
                      <a:pPr algn="ctr"/>
                      <a:r>
                        <a:rPr lang="en-GB" sz="1800" dirty="0"/>
                        <a:t> (60 minutes)</a:t>
                      </a:r>
                    </a:p>
                    <a:p>
                      <a:pPr algn="ctr"/>
                      <a:endParaRPr lang="en-GB" sz="1800" dirty="0"/>
                    </a:p>
                  </a:txBody>
                  <a:tcPr marL="91420" marR="91420" marT="45699" marB="45699"/>
                </a:tc>
                <a:tc>
                  <a:txBody>
                    <a:bodyPr/>
                    <a:lstStyle/>
                    <a:p>
                      <a:pPr algn="ctr"/>
                      <a:endParaRPr lang="en-GB" sz="1800" dirty="0"/>
                    </a:p>
                  </a:txBody>
                  <a:tcPr marL="91420" marR="91420" marT="45699" marB="45699"/>
                </a:tc>
                <a:extLst>
                  <a:ext uri="{0D108BD9-81ED-4DB2-BD59-A6C34878D82A}">
                    <a16:rowId xmlns:a16="http://schemas.microsoft.com/office/drawing/2014/main" val="10002"/>
                  </a:ext>
                </a:extLst>
              </a:tr>
              <a:tr h="914446">
                <a:tc>
                  <a:txBody>
                    <a:bodyPr/>
                    <a:lstStyle/>
                    <a:p>
                      <a:pPr algn="ctr"/>
                      <a:r>
                        <a:rPr lang="en-GB" sz="1800" b="0" dirty="0"/>
                        <a:t>Wednesday</a:t>
                      </a:r>
                    </a:p>
                    <a:p>
                      <a:pPr algn="ctr"/>
                      <a:r>
                        <a:rPr lang="en-GB" sz="1800" b="0" dirty="0"/>
                        <a:t> 15</a:t>
                      </a:r>
                      <a:r>
                        <a:rPr lang="en-GB" sz="1800" b="0" baseline="30000" dirty="0"/>
                        <a:t>th</a:t>
                      </a:r>
                      <a:r>
                        <a:rPr lang="en-GB" sz="1800" b="0" dirty="0"/>
                        <a:t> May</a:t>
                      </a:r>
                      <a:r>
                        <a:rPr lang="en-GB" sz="1800" b="0" baseline="0" dirty="0"/>
                        <a:t> </a:t>
                      </a:r>
                      <a:endParaRPr lang="en-GB" sz="1800" b="0" dirty="0"/>
                    </a:p>
                  </a:txBody>
                  <a:tcPr marL="91420" marR="91420" marT="45699" marB="45699"/>
                </a:tc>
                <a:tc>
                  <a:txBody>
                    <a:bodyPr/>
                    <a:lstStyle/>
                    <a:p>
                      <a:pPr algn="ctr"/>
                      <a:r>
                        <a:rPr lang="en-GB" sz="1800" dirty="0"/>
                        <a:t>Maths Paper 1; Arithmetic</a:t>
                      </a:r>
                    </a:p>
                    <a:p>
                      <a:pPr algn="ctr"/>
                      <a:r>
                        <a:rPr lang="en-GB" sz="1800" dirty="0"/>
                        <a:t>(30 minutes)</a:t>
                      </a:r>
                    </a:p>
                  </a:txBody>
                  <a:tcPr marL="91420" marR="91420" marT="45699" marB="45699"/>
                </a:tc>
                <a:tc>
                  <a:txBody>
                    <a:bodyPr/>
                    <a:lstStyle/>
                    <a:p>
                      <a:pPr algn="ctr"/>
                      <a:r>
                        <a:rPr lang="en-GB" sz="1800" dirty="0"/>
                        <a:t>Maths Paper 2: Reasoning </a:t>
                      </a:r>
                    </a:p>
                    <a:p>
                      <a:pPr algn="ctr"/>
                      <a:r>
                        <a:rPr lang="en-GB" sz="1800" dirty="0"/>
                        <a:t> (40 minutes)</a:t>
                      </a:r>
                    </a:p>
                  </a:txBody>
                  <a:tcPr marL="91420" marR="91420" marT="45699" marB="45699"/>
                </a:tc>
                <a:extLst>
                  <a:ext uri="{0D108BD9-81ED-4DB2-BD59-A6C34878D82A}">
                    <a16:rowId xmlns:a16="http://schemas.microsoft.com/office/drawing/2014/main" val="10003"/>
                  </a:ext>
                </a:extLst>
              </a:tr>
              <a:tr h="914446">
                <a:tc>
                  <a:txBody>
                    <a:bodyPr/>
                    <a:lstStyle/>
                    <a:p>
                      <a:pPr algn="ctr"/>
                      <a:r>
                        <a:rPr lang="en-GB" sz="1800" b="0" dirty="0"/>
                        <a:t>Thursday </a:t>
                      </a:r>
                    </a:p>
                    <a:p>
                      <a:pPr algn="ctr"/>
                      <a:r>
                        <a:rPr lang="en-GB" sz="1800" b="0" dirty="0"/>
                        <a:t>16</a:t>
                      </a:r>
                      <a:r>
                        <a:rPr lang="en-GB" sz="1800" b="0" baseline="30000" dirty="0"/>
                        <a:t>th</a:t>
                      </a:r>
                      <a:r>
                        <a:rPr lang="en-GB" sz="1800" b="0" dirty="0"/>
                        <a:t> May </a:t>
                      </a:r>
                    </a:p>
                  </a:txBody>
                  <a:tcPr marL="91420" marR="91420" marT="45699" marB="45699"/>
                </a:tc>
                <a:tc>
                  <a:txBody>
                    <a:bodyPr/>
                    <a:lstStyle/>
                    <a:p>
                      <a:pPr algn="ctr"/>
                      <a:r>
                        <a:rPr lang="en-GB" sz="1800" dirty="0"/>
                        <a:t>Maths Paper</a:t>
                      </a:r>
                      <a:r>
                        <a:rPr lang="en-GB" sz="1800" baseline="0" dirty="0"/>
                        <a:t> 3: Reasoning</a:t>
                      </a:r>
                      <a:r>
                        <a:rPr lang="en-GB" sz="1800" dirty="0"/>
                        <a:t> </a:t>
                      </a:r>
                    </a:p>
                    <a:p>
                      <a:pPr algn="ctr"/>
                      <a:r>
                        <a:rPr lang="en-GB" sz="1800" dirty="0"/>
                        <a:t>(40 minutes)</a:t>
                      </a:r>
                    </a:p>
                    <a:p>
                      <a:pPr algn="ctr"/>
                      <a:endParaRPr lang="en-GB" sz="1800" dirty="0"/>
                    </a:p>
                  </a:txBody>
                  <a:tcPr marL="91420" marR="91420" marT="45699" marB="45699"/>
                </a:tc>
                <a:tc>
                  <a:txBody>
                    <a:bodyPr/>
                    <a:lstStyle/>
                    <a:p>
                      <a:pPr algn="ctr"/>
                      <a:endParaRPr lang="en-GB" sz="1800" dirty="0"/>
                    </a:p>
                  </a:txBody>
                  <a:tcPr marL="91420" marR="91420" marT="45699" marB="45699"/>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5524EF9-BAED-F48B-304F-7981CE7B524C}"/>
              </a:ext>
            </a:extLst>
          </p:cNvPr>
          <p:cNvSpPr>
            <a:spLocks noGrp="1" noChangeArrowheads="1"/>
          </p:cNvSpPr>
          <p:nvPr>
            <p:ph type="title"/>
          </p:nvPr>
        </p:nvSpPr>
        <p:spPr>
          <a:xfrm>
            <a:off x="468313" y="692150"/>
            <a:ext cx="8207375" cy="782638"/>
          </a:xfrm>
        </p:spPr>
        <p:txBody>
          <a:bodyPr/>
          <a:lstStyle/>
          <a:p>
            <a:pPr algn="ctr" eaLnBrk="1" hangingPunct="1"/>
            <a:r>
              <a:rPr lang="en-GB" altLang="en-US" sz="3200"/>
              <a:t>What we are doing now - Preparation</a:t>
            </a:r>
          </a:p>
        </p:txBody>
      </p:sp>
      <p:sp>
        <p:nvSpPr>
          <p:cNvPr id="14339" name="Rectangle 3">
            <a:extLst>
              <a:ext uri="{FF2B5EF4-FFF2-40B4-BE49-F238E27FC236}">
                <a16:creationId xmlns:a16="http://schemas.microsoft.com/office/drawing/2014/main" id="{5444CFDC-9C72-D4DC-BC9D-E6755FCA5B50}"/>
              </a:ext>
            </a:extLst>
          </p:cNvPr>
          <p:cNvSpPr>
            <a:spLocks noGrp="1" noChangeArrowheads="1"/>
          </p:cNvSpPr>
          <p:nvPr>
            <p:ph idx="1"/>
          </p:nvPr>
        </p:nvSpPr>
        <p:spPr>
          <a:xfrm>
            <a:off x="468313" y="1474788"/>
            <a:ext cx="8353425" cy="4362450"/>
          </a:xfrm>
        </p:spPr>
        <p:txBody>
          <a:bodyPr/>
          <a:lstStyle/>
          <a:p>
            <a:pPr eaLnBrk="1" hangingPunct="1"/>
            <a:r>
              <a:rPr lang="en-GB" altLang="en-US">
                <a:solidFill>
                  <a:schemeClr val="tx1"/>
                </a:solidFill>
              </a:rPr>
              <a:t>Building confidence</a:t>
            </a:r>
          </a:p>
          <a:p>
            <a:pPr eaLnBrk="1" hangingPunct="1"/>
            <a:r>
              <a:rPr lang="en-GB" altLang="en-US">
                <a:solidFill>
                  <a:schemeClr val="tx1"/>
                </a:solidFill>
              </a:rPr>
              <a:t>Having a go at practice tests</a:t>
            </a:r>
          </a:p>
          <a:p>
            <a:pPr eaLnBrk="1" hangingPunct="1"/>
            <a:r>
              <a:rPr lang="en-GB" altLang="en-US">
                <a:solidFill>
                  <a:schemeClr val="tx1"/>
                </a:solidFill>
              </a:rPr>
              <a:t>Addressing gaps in learning</a:t>
            </a:r>
          </a:p>
          <a:p>
            <a:pPr eaLnBrk="1" hangingPunct="1"/>
            <a:r>
              <a:rPr lang="en-GB" altLang="en-US">
                <a:solidFill>
                  <a:schemeClr val="tx1"/>
                </a:solidFill>
              </a:rPr>
              <a:t>High quality Teaching and learning from experienced staff </a:t>
            </a:r>
          </a:p>
          <a:p>
            <a:pPr eaLnBrk="1" hangingPunct="1"/>
            <a:r>
              <a:rPr lang="en-GB" altLang="en-US">
                <a:solidFill>
                  <a:schemeClr val="tx1"/>
                </a:solidFill>
              </a:rPr>
              <a:t>Interventions – in class, home learning, class teacher and TA support additional learning opportunities, and catch up time etc</a:t>
            </a:r>
          </a:p>
          <a:p>
            <a:pPr eaLnBrk="1" hangingPunct="1"/>
            <a:r>
              <a:rPr lang="en-GB" altLang="en-US">
                <a:solidFill>
                  <a:schemeClr val="tx1"/>
                </a:solidFill>
              </a:rPr>
              <a:t>Focus lessons on Spellings, Reading, Maths and Writing</a:t>
            </a:r>
          </a:p>
          <a:p>
            <a:pPr eaLnBrk="1" hangingPunct="1"/>
            <a:r>
              <a:rPr lang="en-GB" altLang="en-US">
                <a:solidFill>
                  <a:schemeClr val="tx1"/>
                </a:solidFill>
              </a:rPr>
              <a:t>Tuition Groups after school</a:t>
            </a:r>
          </a:p>
          <a:p>
            <a:pPr eaLnBrk="1" hangingPunct="1"/>
            <a:r>
              <a:rPr lang="en-GB" altLang="en-US">
                <a:solidFill>
                  <a:schemeClr val="tx1"/>
                </a:solidFill>
              </a:rPr>
              <a:t>SLT staff delivering interventions  </a:t>
            </a:r>
          </a:p>
          <a:p>
            <a:pPr eaLnBrk="1" hangingPunct="1"/>
            <a:endParaRPr lang="en-GB" altLang="en-US"/>
          </a:p>
          <a:p>
            <a:pPr eaLnBrk="1" hangingPunct="1">
              <a:buFont typeface="Wingdings" pitchFamily="2" charset="2"/>
              <a:buNone/>
            </a:pPr>
            <a:endParaRPr lang="en-GB"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6143</TotalTime>
  <Words>2239</Words>
  <Application>Microsoft Office PowerPoint</Application>
  <PresentationFormat>On-screen Show (4:3)</PresentationFormat>
  <Paragraphs>240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Century Gothic</vt:lpstr>
      <vt:lpstr>Courier New</vt:lpstr>
      <vt:lpstr>Symbol</vt:lpstr>
      <vt:lpstr>Verdana</vt:lpstr>
      <vt:lpstr>Wingdings</vt:lpstr>
      <vt:lpstr>Wingdings 2</vt:lpstr>
      <vt:lpstr>Austin</vt:lpstr>
      <vt:lpstr>Key Stage 2 SATs  Presentation  15th January 2024   Mrs Smith</vt:lpstr>
      <vt:lpstr>Aims of the presentation</vt:lpstr>
      <vt:lpstr>Assessment and Reporting </vt:lpstr>
      <vt:lpstr>Scaled Scores: What is meant by ‘scaled scores’? </vt:lpstr>
      <vt:lpstr>Scaled Score Examples</vt:lpstr>
      <vt:lpstr>Higher Attaining Pupils</vt:lpstr>
      <vt:lpstr>The Tests</vt:lpstr>
      <vt:lpstr>SATs Week: Week Beg 13th May        </vt:lpstr>
      <vt:lpstr>What we are doing now - Preparation</vt:lpstr>
      <vt:lpstr>Reading</vt:lpstr>
      <vt:lpstr>KS2 Reading</vt:lpstr>
      <vt:lpstr>KS2 Reading</vt:lpstr>
      <vt:lpstr>Sample KS2 Reading Texts </vt:lpstr>
      <vt:lpstr>Sample KS2 Reading Texts </vt:lpstr>
      <vt:lpstr>PowerPoint Presentation</vt:lpstr>
      <vt:lpstr>PowerPoint Presentation</vt:lpstr>
      <vt:lpstr>Grammar, Punctuation &amp; Spelling </vt:lpstr>
      <vt:lpstr>KS2 Grammar, Punctuation and Spelling</vt:lpstr>
      <vt:lpstr>Spelling, Grammar and Punctuation</vt:lpstr>
      <vt:lpstr>Sample Questions </vt:lpstr>
      <vt:lpstr>PowerPoint Presentation</vt:lpstr>
      <vt:lpstr>PowerPoint Presentation</vt:lpstr>
      <vt:lpstr>Teacher Assessment of Writing</vt:lpstr>
      <vt:lpstr>PowerPoint Presentation</vt:lpstr>
      <vt:lpstr>PowerPoint Presentation</vt:lpstr>
      <vt:lpstr>PowerPoint Presentation</vt:lpstr>
      <vt:lpstr>Mathematics </vt:lpstr>
      <vt:lpstr>KS2 Mathematics </vt:lpstr>
      <vt:lpstr>KS2 Mathematics </vt:lpstr>
      <vt:lpstr>Sample Questions</vt:lpstr>
      <vt:lpstr>PowerPoint Presentation</vt:lpstr>
      <vt:lpstr>Sample Questions</vt:lpstr>
      <vt:lpstr>What help can children have?</vt:lpstr>
      <vt:lpstr>How to Help Your Child</vt:lpstr>
      <vt:lpstr>The Impact of Covid-19</vt:lpstr>
      <vt:lpstr>Help and Support </vt:lpstr>
    </vt:vector>
  </TitlesOfParts>
  <Company>elmdale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2010</dc:title>
  <dc:creator>elmdale</dc:creator>
  <cp:lastModifiedBy>Clair Smith</cp:lastModifiedBy>
  <cp:revision>104</cp:revision>
  <cp:lastPrinted>2018-02-27T13:11:51Z</cp:lastPrinted>
  <dcterms:created xsi:type="dcterms:W3CDTF">2010-03-14T16:00:44Z</dcterms:created>
  <dcterms:modified xsi:type="dcterms:W3CDTF">2024-01-18T09:10:14Z</dcterms:modified>
</cp:coreProperties>
</file>