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5" r:id="rId2"/>
    <p:sldId id="273" r:id="rId3"/>
    <p:sldId id="274" r:id="rId4"/>
    <p:sldId id="275" r:id="rId5"/>
    <p:sldId id="266" r:id="rId6"/>
    <p:sldId id="257" r:id="rId7"/>
    <p:sldId id="279" r:id="rId8"/>
    <p:sldId id="280" r:id="rId9"/>
    <p:sldId id="272" r:id="rId10"/>
    <p:sldId id="258" r:id="rId11"/>
    <p:sldId id="276" r:id="rId12"/>
    <p:sldId id="277"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744"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27E106ED-D572-4209-8492-67543198A4B7}" type="datetimeFigureOut">
              <a:rPr lang="en-GB" smtClean="0"/>
              <a:t>13/07/2020</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a:lstStyle/>
          <a:p>
            <a:fld id="{62F79EA2-2931-4DBF-A165-3F54A3B61390}" type="slidenum">
              <a:rPr lang="en-GB" smtClean="0"/>
              <a:t>‹#›</a:t>
            </a:fld>
            <a:endParaRPr lang="en-GB"/>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7E106ED-D572-4209-8492-67543198A4B7}"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F79EA2-2931-4DBF-A165-3F54A3B61390}"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7E106ED-D572-4209-8492-67543198A4B7}"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F79EA2-2931-4DBF-A165-3F54A3B61390}"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7E106ED-D572-4209-8492-67543198A4B7}"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F79EA2-2931-4DBF-A165-3F54A3B61390}"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7E106ED-D572-4209-8492-67543198A4B7}"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566400" y="6416676"/>
            <a:ext cx="1016000" cy="365125"/>
          </a:xfrm>
        </p:spPr>
        <p:txBody>
          <a:bodyPr/>
          <a:lstStyle/>
          <a:p>
            <a:fld id="{62F79EA2-2931-4DBF-A165-3F54A3B61390}"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7E106ED-D572-4209-8492-67543198A4B7}" type="datetimeFigureOut">
              <a:rPr lang="en-GB" smtClean="0"/>
              <a:t>13/07/2020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F79EA2-2931-4DBF-A165-3F54A3B61390}"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7E106ED-D572-4209-8492-67543198A4B7}" type="datetimeFigureOut">
              <a:rPr lang="en-GB" smtClean="0"/>
              <a:t>13/07/2020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F79EA2-2931-4DBF-A165-3F54A3B61390}"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7E106ED-D572-4209-8492-67543198A4B7}" type="datetimeFigureOut">
              <a:rPr lang="en-GB" smtClean="0"/>
              <a:t>13/07/2020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F79EA2-2931-4DBF-A165-3F54A3B61390}"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106ED-D572-4209-8492-67543198A4B7}" type="datetimeFigureOut">
              <a:rPr lang="en-GB" smtClean="0"/>
              <a:t>13/07/2020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F79EA2-2931-4DBF-A165-3F54A3B61390}"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7E106ED-D572-4209-8492-67543198A4B7}" type="datetimeFigureOut">
              <a:rPr lang="en-GB" smtClean="0"/>
              <a:t>13/07/2020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F79EA2-2931-4DBF-A165-3F54A3B61390}"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7E106ED-D572-4209-8492-67543198A4B7}" type="datetimeFigureOut">
              <a:rPr lang="en-GB" smtClean="0"/>
              <a:t>13/07/2020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F79EA2-2931-4DBF-A165-3F54A3B61390}"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7E106ED-D572-4209-8492-67543198A4B7}" type="datetimeFigureOut">
              <a:rPr lang="en-GB" smtClean="0"/>
              <a:t>13/07/2020</a:t>
            </a:fld>
            <a:endParaRPr lang="en-GB"/>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GB"/>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2F79EA2-2931-4DBF-A165-3F54A3B61390}" type="slidenum">
              <a:rPr lang="en-GB" smtClean="0"/>
              <a:t>‹#›</a:t>
            </a:fld>
            <a:endParaRPr lang="en-GB"/>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506725"/>
          </a:xfrm>
        </p:spPr>
        <p:txBody>
          <a:bodyPr>
            <a:normAutofit/>
          </a:bodyPr>
          <a:lstStyle/>
          <a:p>
            <a:pPr algn="ctr"/>
            <a:r>
              <a:rPr lang="en-GB" sz="5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Welcome to Barley Class!</a:t>
            </a:r>
            <a:endParaRPr lang="en-GB" sz="5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81187">
            <a:off x="9256400" y="1932131"/>
            <a:ext cx="2153523" cy="301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58160">
            <a:off x="643404" y="2765303"/>
            <a:ext cx="2009642" cy="30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6382">
            <a:off x="3682821" y="1910492"/>
            <a:ext cx="2022519" cy="303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07174">
            <a:off x="6286291" y="3417561"/>
            <a:ext cx="2380580" cy="301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615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2922" b="21162"/>
          <a:stretch/>
        </p:blipFill>
        <p:spPr bwMode="auto">
          <a:xfrm rot="407520">
            <a:off x="5318975" y="2338097"/>
            <a:ext cx="6455506" cy="319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12192000" cy="1777285"/>
          </a:xfrm>
        </p:spPr>
        <p:txBody>
          <a:bodyPr>
            <a:normAutofit fontScale="90000"/>
          </a:bodyPr>
          <a:lstStyle/>
          <a:p>
            <a:r>
              <a:rPr lang="en-GB"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Every classroom has a hand washing station and there are hand gel stations round the school </a:t>
            </a:r>
            <a:endParaRPr lang="en-GB"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69992">
            <a:off x="489399" y="2372932"/>
            <a:ext cx="4778062" cy="358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455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93949"/>
          </a:xfrm>
        </p:spPr>
        <p:txBody>
          <a:bodyPr>
            <a:noAutofit/>
          </a:bodyPr>
          <a:lstStyle/>
          <a:p>
            <a: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If you use a tissue please place in the special lidded bin</a:t>
            </a:r>
            <a:endPar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pic>
        <p:nvPicPr>
          <p:cNvPr id="4" name="Content Placeholder 3"/>
          <p:cNvPicPr>
            <a:picLocks noGrp="1" noChangeAspect="1"/>
          </p:cNvPicPr>
          <p:nvPr>
            <p:ph idx="1"/>
          </p:nvPr>
        </p:nvPicPr>
        <p:blipFill>
          <a:blip r:embed="rId2"/>
          <a:stretch>
            <a:fillRect/>
          </a:stretch>
        </p:blipFill>
        <p:spPr>
          <a:xfrm rot="21206164">
            <a:off x="790710" y="2209519"/>
            <a:ext cx="4657054" cy="2607950"/>
          </a:xfrm>
          <a:prstGeom prst="rect">
            <a:avLst/>
          </a:prstGeom>
        </p:spPr>
      </p:pic>
      <p:pic>
        <p:nvPicPr>
          <p:cNvPr id="3074" name="Picture 2" descr="Q:\2020-2021\MRS MARSDEN\MRS MARSDEN 19-20\photos\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7369">
            <a:off x="7016234" y="1519707"/>
            <a:ext cx="3720998" cy="496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782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571223"/>
          </a:xfrm>
        </p:spPr>
        <p:txBody>
          <a:bodyPr>
            <a:normAutofit/>
          </a:bodyPr>
          <a:lstStyle/>
          <a:p>
            <a:r>
              <a:rPr lang="en-GB"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Remember to look at our Class blog for the most up-to-date information.</a:t>
            </a:r>
            <a:endParaRPr lang="en-GB"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440" y="1608467"/>
            <a:ext cx="7199290" cy="374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5594151"/>
            <a:ext cx="12192000" cy="1169551"/>
          </a:xfrm>
          <a:prstGeom prst="rect">
            <a:avLst/>
          </a:prstGeom>
          <a:noFill/>
        </p:spPr>
        <p:txBody>
          <a:bodyPr wrap="square" rtlCol="0">
            <a:spAutoFit/>
          </a:bodyPr>
          <a:lstStyle/>
          <a:p>
            <a:pPr algn="ctr"/>
            <a:r>
              <a:rPr lang="en-GB" sz="3500" b="1" dirty="0" smtClean="0">
                <a:ln w="10541" cmpd="sng">
                  <a:solidFill>
                    <a:srgbClr val="7D7D7D">
                      <a:tint val="100000"/>
                      <a:shade val="100000"/>
                      <a:satMod val="110000"/>
                    </a:srgbClr>
                  </a:solidFill>
                  <a:prstDash val="solid"/>
                </a:ln>
                <a:solidFill>
                  <a:schemeClr val="accent2">
                    <a:lumMod val="75000"/>
                  </a:schemeClr>
                </a:solidFill>
                <a:latin typeface="Arial Rounded MT Bold" pitchFamily="34" charset="0"/>
              </a:rPr>
              <a:t> It will be lovely to receive your ‘All About Me’ messages from the school website.</a:t>
            </a:r>
            <a:endParaRPr lang="en-GB" sz="3500" b="1" dirty="0">
              <a:ln w="10541" cmpd="sng">
                <a:solidFill>
                  <a:srgbClr val="7D7D7D">
                    <a:tint val="100000"/>
                    <a:shade val="100000"/>
                    <a:satMod val="110000"/>
                  </a:srgbClr>
                </a:solidFill>
                <a:prstDash val="solid"/>
              </a:ln>
              <a:solidFill>
                <a:schemeClr val="accent2">
                  <a:lumMod val="75000"/>
                </a:schemeClr>
              </a:solidFill>
              <a:latin typeface="Arial Rounded MT Bold" pitchFamily="34" charset="0"/>
            </a:endParaRPr>
          </a:p>
        </p:txBody>
      </p:sp>
    </p:spTree>
    <p:extLst>
      <p:ext uri="{BB962C8B-B14F-4D97-AF65-F5344CB8AC3E}">
        <p14:creationId xmlns:p14="http://schemas.microsoft.com/office/powerpoint/2010/main" val="511044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sdenk\AppData\Local\Microsoft\Windows\Temporary Internet Files\Content.IE5\AHC1DU7H\1200px-Weather-clear.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242335">
            <a:off x="814243" y="3719205"/>
            <a:ext cx="3066235" cy="30662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dirty="0" smtClean="0"/>
              <a:t> </a:t>
            </a:r>
            <a:endParaRPr lang="en-GB" sz="6000" dirty="0">
              <a:latin typeface="Arial Black" panose="020B0A04020102020204" pitchFamily="34" charset="0"/>
            </a:endParaRPr>
          </a:p>
        </p:txBody>
      </p:sp>
      <p:sp>
        <p:nvSpPr>
          <p:cNvPr id="3" name="Content Placeholder 2"/>
          <p:cNvSpPr>
            <a:spLocks noGrp="1"/>
          </p:cNvSpPr>
          <p:nvPr>
            <p:ph idx="1"/>
          </p:nvPr>
        </p:nvSpPr>
        <p:spPr>
          <a:xfrm>
            <a:off x="-4763" y="0"/>
            <a:ext cx="12192000" cy="6291330"/>
          </a:xfrm>
        </p:spPr>
        <p:txBody>
          <a:bodyPr>
            <a:normAutofit/>
          </a:bodyPr>
          <a:lstStyle/>
          <a:p>
            <a:pPr marL="0" indent="0" algn="ctr">
              <a:buNone/>
            </a:pPr>
            <a:r>
              <a:rPr lang="en-GB" sz="6600" b="1" dirty="0" smtClean="0">
                <a:ln w="10541" cmpd="sng">
                  <a:solidFill>
                    <a:srgbClr val="7D7D7D">
                      <a:tint val="100000"/>
                      <a:shade val="100000"/>
                      <a:satMod val="110000"/>
                    </a:srgbClr>
                  </a:solidFill>
                  <a:prstDash val="solid"/>
                </a:ln>
                <a:solidFill>
                  <a:schemeClr val="accent2">
                    <a:lumMod val="75000"/>
                  </a:schemeClr>
                </a:solidFill>
                <a:latin typeface="Arial Rounded MT Bold" pitchFamily="34" charset="0"/>
              </a:rPr>
              <a:t>Wishing you a safe and happy summer holidays!</a:t>
            </a:r>
            <a:endParaRPr lang="en-GB" sz="6600" b="1" dirty="0">
              <a:ln w="10541" cmpd="sng">
                <a:solidFill>
                  <a:srgbClr val="7D7D7D">
                    <a:tint val="100000"/>
                    <a:shade val="100000"/>
                    <a:satMod val="110000"/>
                  </a:srgbClr>
                </a:solidFill>
                <a:prstDash val="solid"/>
              </a:ln>
              <a:solidFill>
                <a:schemeClr val="accent2">
                  <a:lumMod val="75000"/>
                </a:schemeClr>
              </a:solidFill>
              <a:latin typeface="Arial Rounded MT Bold" pitchFamily="34" charset="0"/>
            </a:endParaRPr>
          </a:p>
          <a:p>
            <a:pPr marL="0" indent="0">
              <a:buNone/>
            </a:pPr>
            <a:endParaRPr lang="en-GB" b="1" dirty="0" smtClean="0">
              <a:ln w="10541" cmpd="sng">
                <a:solidFill>
                  <a:srgbClr val="7D7D7D">
                    <a:tint val="100000"/>
                    <a:shade val="100000"/>
                    <a:satMod val="110000"/>
                  </a:srgbClr>
                </a:solidFill>
                <a:prstDash val="solid"/>
              </a:ln>
              <a:solidFill>
                <a:schemeClr val="accent2">
                  <a:lumMod val="75000"/>
                </a:schemeClr>
              </a:solidFill>
              <a:latin typeface="Arial Rounded MT Bold" pitchFamily="34" charset="0"/>
            </a:endParaRPr>
          </a:p>
          <a:p>
            <a:pPr marL="0" indent="0" algn="ctr">
              <a:buNone/>
            </a:pPr>
            <a:endParaRPr lang="en-GB" b="1" dirty="0">
              <a:ln w="10541" cmpd="sng">
                <a:solidFill>
                  <a:srgbClr val="7D7D7D">
                    <a:tint val="100000"/>
                    <a:shade val="100000"/>
                    <a:satMod val="110000"/>
                  </a:srgbClr>
                </a:solidFill>
                <a:prstDash val="solid"/>
              </a:ln>
              <a:solidFill>
                <a:schemeClr val="accent2">
                  <a:lumMod val="75000"/>
                </a:schemeClr>
              </a:solidFill>
              <a:latin typeface="Arial Rounded MT Bold" pitchFamily="34" charset="0"/>
            </a:endParaRPr>
          </a:p>
          <a:p>
            <a:pPr marL="0" indent="0" algn="ctr">
              <a:buNone/>
            </a:pPr>
            <a:r>
              <a:rPr lang="en-GB" sz="3500" b="1" dirty="0" smtClean="0">
                <a:ln w="10541" cmpd="sng">
                  <a:solidFill>
                    <a:srgbClr val="7D7D7D">
                      <a:tint val="100000"/>
                      <a:shade val="100000"/>
                      <a:satMod val="110000"/>
                    </a:srgbClr>
                  </a:solidFill>
                  <a:prstDash val="solid"/>
                </a:ln>
                <a:solidFill>
                  <a:schemeClr val="accent2">
                    <a:lumMod val="75000"/>
                  </a:schemeClr>
                </a:solidFill>
                <a:latin typeface="Arial Rounded MT Bold" pitchFamily="34" charset="0"/>
              </a:rPr>
              <a:t>I am looking forward to seeing you all in September!</a:t>
            </a:r>
          </a:p>
          <a:p>
            <a:pPr marL="0" indent="0" algn="ctr">
              <a:buNone/>
            </a:pPr>
            <a:endParaRPr lang="en-GB" sz="3500" b="1" dirty="0">
              <a:ln w="10541" cmpd="sng">
                <a:solidFill>
                  <a:srgbClr val="7D7D7D">
                    <a:tint val="100000"/>
                    <a:shade val="100000"/>
                    <a:satMod val="110000"/>
                  </a:srgbClr>
                </a:solidFill>
                <a:prstDash val="solid"/>
              </a:ln>
              <a:solidFill>
                <a:schemeClr val="accent2">
                  <a:lumMod val="75000"/>
                </a:schemeClr>
              </a:solidFill>
              <a:latin typeface="Arial Rounded MT Bold" pitchFamily="34" charset="0"/>
            </a:endParaRPr>
          </a:p>
          <a:p>
            <a:pPr marL="0" indent="0" algn="ctr">
              <a:buNone/>
            </a:pPr>
            <a:r>
              <a:rPr lang="en-GB" sz="3500" b="1" dirty="0" smtClean="0">
                <a:ln w="10541" cmpd="sng">
                  <a:solidFill>
                    <a:srgbClr val="7D7D7D">
                      <a:tint val="100000"/>
                      <a:shade val="100000"/>
                      <a:satMod val="110000"/>
                    </a:srgbClr>
                  </a:solidFill>
                  <a:prstDash val="solid"/>
                </a:ln>
                <a:solidFill>
                  <a:schemeClr val="accent2">
                    <a:lumMod val="75000"/>
                  </a:schemeClr>
                </a:solidFill>
                <a:latin typeface="Arial Rounded MT Bold" pitchFamily="34" charset="0"/>
              </a:rPr>
              <a:t>Mrs Marsden x</a:t>
            </a:r>
            <a:endParaRPr lang="en-GB" sz="3500" b="1" dirty="0">
              <a:ln w="10541" cmpd="sng">
                <a:solidFill>
                  <a:srgbClr val="7D7D7D">
                    <a:tint val="100000"/>
                    <a:shade val="100000"/>
                    <a:satMod val="110000"/>
                  </a:srgbClr>
                </a:solidFill>
                <a:prstDash val="solid"/>
              </a:ln>
              <a:solidFill>
                <a:schemeClr val="accent2">
                  <a:lumMod val="75000"/>
                </a:schemeClr>
              </a:solidFill>
              <a:latin typeface="Arial Rounded MT Bold" pitchFamily="34" charset="0"/>
            </a:endParaRPr>
          </a:p>
        </p:txBody>
      </p:sp>
      <p:pic>
        <p:nvPicPr>
          <p:cNvPr id="2066" name="Picture 18" descr="C:\Users\hille\AppData\Local\Microsoft\Windows\Temporary Internet Files\Content.IE5\8UX0DJ12\suncarto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7" y="342423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38" y="35766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descr="C:\Users\hille\AppData\Local\Microsoft\Windows\Temporary Internet Files\Content.IE5\8UX0DJ12\suncarto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1400" y="4856163"/>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C:\Users\hille\AppData\Local\Microsoft\Windows\Temporary Internet Files\Content.IE5\84R1PJBX\suncarto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7" y="3424237"/>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90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864" r="24894" b="37418"/>
          <a:stretch/>
        </p:blipFill>
        <p:spPr bwMode="auto">
          <a:xfrm rot="280877">
            <a:off x="205628" y="4836526"/>
            <a:ext cx="3863662" cy="172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12192000" cy="1287886"/>
          </a:xfrm>
        </p:spPr>
        <p:txBody>
          <a:bodyPr>
            <a:noAutofit/>
          </a:bodyPr>
          <a:lstStyle/>
          <a:p>
            <a:r>
              <a:rPr lang="en-GB" sz="4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Our classroom is all ready for  September</a:t>
            </a:r>
            <a:endParaRPr lang="en-GB" sz="4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50541">
            <a:off x="3396950" y="1147863"/>
            <a:ext cx="2447705" cy="326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93850">
            <a:off x="283475" y="1130096"/>
            <a:ext cx="2474354" cy="329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9883" t="25487" r="9299" b="32762"/>
          <a:stretch/>
        </p:blipFill>
        <p:spPr bwMode="auto">
          <a:xfrm rot="21414613">
            <a:off x="4485044" y="4647838"/>
            <a:ext cx="4322757" cy="191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732" b="47570"/>
          <a:stretch/>
        </p:blipFill>
        <p:spPr bwMode="auto">
          <a:xfrm rot="21182321">
            <a:off x="8316814" y="1275999"/>
            <a:ext cx="3576693" cy="103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10"/>
          <a:stretch/>
        </p:blipFill>
        <p:spPr bwMode="auto">
          <a:xfrm rot="269359">
            <a:off x="9413899" y="2758148"/>
            <a:ext cx="2383141" cy="3828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Q:\2020-2021\MRS MARSDEN\MRS MARSDEN 19-20\photos\0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1122"/>
          <a:stretch/>
        </p:blipFill>
        <p:spPr bwMode="auto">
          <a:xfrm rot="21285898">
            <a:off x="6290116" y="1108757"/>
            <a:ext cx="1976974" cy="334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02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3639"/>
            <a:ext cx="12192000" cy="1738647"/>
          </a:xfrm>
        </p:spPr>
        <p:txBody>
          <a:bodyPr>
            <a:noAutofit/>
          </a:bodyPr>
          <a:lstStyle/>
          <a:p>
            <a:r>
              <a:rPr lang="en-GB" sz="4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These are our lockers</a:t>
            </a:r>
            <a:r>
              <a:rPr lang="en-GB" sz="20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
            </a:r>
            <a:br>
              <a:rPr lang="en-GB" sz="20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 </a:t>
            </a:r>
            <a:r>
              <a:rPr lang="en-GB" sz="30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(There isn’t a lot of space so please only bring to school what you really need – reading book, packed lunch, coat, PE kit, water bottle)</a:t>
            </a:r>
            <a:endParaRPr lang="en-GB" sz="30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pic>
        <p:nvPicPr>
          <p:cNvPr id="1026" name="Picture 2" descr="Q:\2020-2021\MRS MARSDEN\MRS MARSDEN 19-20\photos\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50038">
            <a:off x="1348482" y="2295533"/>
            <a:ext cx="3072762" cy="40970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Q:\2020-2021\MRS MARSDEN\MRS MARSDEN 19-20\photos\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06"/>
          <a:stretch/>
        </p:blipFill>
        <p:spPr bwMode="auto">
          <a:xfrm rot="779647">
            <a:off x="7233130" y="2324386"/>
            <a:ext cx="3287736" cy="400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636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777285"/>
          </a:xfrm>
        </p:spPr>
        <p:txBody>
          <a:bodyPr>
            <a:normAutofit fontScale="90000"/>
          </a:bodyPr>
          <a:lstStyle/>
          <a:p>
            <a:r>
              <a:rPr lang="en-GB"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Our Classroom opens up onto the field which is fantastic for outdoor learning – especially the decking and nature areas</a:t>
            </a:r>
            <a:endParaRPr lang="en-GB"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35305">
            <a:off x="355255" y="2053927"/>
            <a:ext cx="3542887" cy="265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Q:\2020-2021\MRS MARSDEN\MRS MARSDEN 19-20\photos\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29228">
            <a:off x="7519309" y="1849918"/>
            <a:ext cx="4115672" cy="308675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Q:\2020-2021\MRS MARSDEN\MRS MARSDEN 19-20\photos\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7630">
            <a:off x="3804658" y="3732682"/>
            <a:ext cx="3768510" cy="282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19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88473"/>
          </a:xfrm>
        </p:spPr>
        <p:txBody>
          <a:bodyPr>
            <a:normAutofit/>
          </a:bodyPr>
          <a:lstStyle/>
          <a:p>
            <a:pPr algn="ctr"/>
            <a:r>
              <a:rPr lang="en-GB" sz="40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We will be using our Learning Powers to help us</a:t>
            </a:r>
            <a:endParaRPr lang="en-GB" sz="40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062" y="1136262"/>
            <a:ext cx="8085064" cy="572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428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542"/>
            <a:ext cx="12192000" cy="1898073"/>
          </a:xfrm>
        </p:spPr>
        <p:txBody>
          <a:bodyPr>
            <a:noAutofit/>
          </a:bodyPr>
          <a:lstStyle/>
          <a:p>
            <a: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Our Year 6 Autumn Term Learning Journey </a:t>
            </a:r>
            <a:b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looks like this…</a:t>
            </a:r>
            <a:b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r>
              <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
            </a:r>
            <a:br>
              <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endPar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sp>
        <p:nvSpPr>
          <p:cNvPr id="3" name="Rectangle 2"/>
          <p:cNvSpPr/>
          <p:nvPr/>
        </p:nvSpPr>
        <p:spPr>
          <a:xfrm>
            <a:off x="277092" y="1509764"/>
            <a:ext cx="6095999" cy="5016758"/>
          </a:xfrm>
          <a:prstGeom prst="rect">
            <a:avLst/>
          </a:prstGeom>
        </p:spPr>
        <p:txBody>
          <a:bodyPr wrap="square">
            <a:spAutoFit/>
          </a:bodyPr>
          <a:lstStyle/>
          <a:p>
            <a:r>
              <a:rPr lang="en-GB" sz="2000" b="1" u="sng" dirty="0">
                <a:solidFill>
                  <a:schemeClr val="accent5">
                    <a:lumMod val="50000"/>
                  </a:schemeClr>
                </a:solidFill>
                <a:latin typeface="Arial Rounded MT Bold" pitchFamily="34" charset="0"/>
              </a:rPr>
              <a:t>In English</a:t>
            </a:r>
            <a:r>
              <a:rPr lang="en-GB" sz="2000" dirty="0">
                <a:solidFill>
                  <a:schemeClr val="accent5">
                    <a:lumMod val="50000"/>
                  </a:schemeClr>
                </a:solidFill>
                <a:latin typeface="Arial Rounded MT Bold" pitchFamily="34" charset="0"/>
              </a:rPr>
              <a:t>, we will be focusing at first on the book </a:t>
            </a:r>
            <a:r>
              <a:rPr lang="en-GB" sz="2000" dirty="0" smtClean="0">
                <a:solidFill>
                  <a:schemeClr val="accent5">
                    <a:lumMod val="50000"/>
                  </a:schemeClr>
                </a:solidFill>
                <a:latin typeface="Arial Rounded MT Bold" pitchFamily="34" charset="0"/>
              </a:rPr>
              <a:t>‘</a:t>
            </a:r>
            <a:r>
              <a:rPr lang="en-GB" sz="2000" i="1" dirty="0" smtClean="0">
                <a:solidFill>
                  <a:schemeClr val="accent5">
                    <a:lumMod val="50000"/>
                  </a:schemeClr>
                </a:solidFill>
                <a:latin typeface="Arial Rounded MT Bold" pitchFamily="34" charset="0"/>
              </a:rPr>
              <a:t>The Adventures of Odysseus</a:t>
            </a:r>
            <a:r>
              <a:rPr lang="en-GB" sz="2000" dirty="0" smtClean="0">
                <a:solidFill>
                  <a:schemeClr val="accent5">
                    <a:lumMod val="50000"/>
                  </a:schemeClr>
                </a:solidFill>
                <a:latin typeface="Arial Rounded MT Bold" pitchFamily="34" charset="0"/>
              </a:rPr>
              <a:t>’ </a:t>
            </a:r>
            <a:r>
              <a:rPr lang="en-GB" sz="2000" dirty="0">
                <a:solidFill>
                  <a:schemeClr val="accent5">
                    <a:lumMod val="50000"/>
                  </a:schemeClr>
                </a:solidFill>
                <a:latin typeface="Arial Rounded MT Bold" pitchFamily="34" charset="0"/>
              </a:rPr>
              <a:t>which is </a:t>
            </a:r>
            <a:r>
              <a:rPr lang="en-GB" sz="2000" dirty="0" smtClean="0">
                <a:solidFill>
                  <a:schemeClr val="accent5">
                    <a:lumMod val="50000"/>
                  </a:schemeClr>
                </a:solidFill>
                <a:latin typeface="Arial Rounded MT Bold" pitchFamily="34" charset="0"/>
              </a:rPr>
              <a:t> one of the world’s greatest adventure stories based on the travels and tribulations of Ancient Greek warrior, Odysseus.</a:t>
            </a:r>
          </a:p>
          <a:p>
            <a:endParaRPr lang="en-GB" sz="2000" dirty="0">
              <a:solidFill>
                <a:schemeClr val="accent5">
                  <a:lumMod val="50000"/>
                </a:schemeClr>
              </a:solidFill>
              <a:latin typeface="Arial Rounded MT Bold" pitchFamily="34" charset="0"/>
            </a:endParaRPr>
          </a:p>
          <a:p>
            <a:r>
              <a:rPr lang="en-GB" sz="2000" dirty="0">
                <a:solidFill>
                  <a:schemeClr val="accent5">
                    <a:lumMod val="50000"/>
                  </a:schemeClr>
                </a:solidFill>
                <a:latin typeface="Arial Rounded MT Bold" pitchFamily="34" charset="0"/>
              </a:rPr>
              <a:t>We will find lots of writing opportunities from the book, while also focusing on learning new grammar and spelling rules</a:t>
            </a:r>
            <a:r>
              <a:rPr lang="en-GB" sz="2000" dirty="0" smtClean="0">
                <a:solidFill>
                  <a:schemeClr val="accent5">
                    <a:lumMod val="50000"/>
                  </a:schemeClr>
                </a:solidFill>
                <a:latin typeface="Arial Rounded MT Bold" pitchFamily="34" charset="0"/>
              </a:rPr>
              <a:t>.</a:t>
            </a:r>
          </a:p>
          <a:p>
            <a:endParaRPr lang="en-GB" sz="2000" dirty="0">
              <a:solidFill>
                <a:schemeClr val="accent5">
                  <a:lumMod val="50000"/>
                </a:schemeClr>
              </a:solidFill>
              <a:latin typeface="Arial Rounded MT Bold" pitchFamily="34" charset="0"/>
            </a:endParaRPr>
          </a:p>
          <a:p>
            <a:r>
              <a:rPr lang="en-GB" sz="2000" dirty="0" smtClean="0">
                <a:solidFill>
                  <a:schemeClr val="accent5">
                    <a:lumMod val="50000"/>
                  </a:schemeClr>
                </a:solidFill>
                <a:latin typeface="Arial Rounded MT Bold" pitchFamily="34" charset="0"/>
              </a:rPr>
              <a:t>Our reading focus will be on inferring, deducing and summarising information from texts that we explore.</a:t>
            </a:r>
          </a:p>
          <a:p>
            <a:endParaRPr lang="en-GB" sz="2000" dirty="0">
              <a:solidFill>
                <a:schemeClr val="accent5">
                  <a:lumMod val="50000"/>
                </a:schemeClr>
              </a:solidFill>
              <a:latin typeface="Arial Rounded MT Bold" pitchFamily="34" charset="0"/>
            </a:endParaRPr>
          </a:p>
          <a:p>
            <a:r>
              <a:rPr lang="en-GB" sz="2000" dirty="0">
                <a:solidFill>
                  <a:schemeClr val="accent5">
                    <a:lumMod val="50000"/>
                  </a:schemeClr>
                </a:solidFill>
                <a:latin typeface="Arial Rounded MT Bold" pitchFamily="34" charset="0"/>
              </a:rPr>
              <a:t>Later in the term we will be exploring the fiction book </a:t>
            </a:r>
            <a:r>
              <a:rPr lang="en-GB" sz="2000" dirty="0" smtClean="0">
                <a:solidFill>
                  <a:schemeClr val="accent5">
                    <a:lumMod val="50000"/>
                  </a:schemeClr>
                </a:solidFill>
                <a:latin typeface="Arial Rounded MT Bold" pitchFamily="34" charset="0"/>
              </a:rPr>
              <a:t>‘</a:t>
            </a:r>
            <a:r>
              <a:rPr lang="en-GB" sz="2000" i="1" dirty="0" smtClean="0">
                <a:solidFill>
                  <a:schemeClr val="accent5">
                    <a:lumMod val="50000"/>
                  </a:schemeClr>
                </a:solidFill>
                <a:latin typeface="Arial Rounded MT Bold" pitchFamily="34" charset="0"/>
              </a:rPr>
              <a:t>Who Let the God’s Out?’</a:t>
            </a:r>
            <a:endParaRPr lang="en-GB" sz="2000" dirty="0">
              <a:solidFill>
                <a:schemeClr val="accent5">
                  <a:lumMod val="50000"/>
                </a:schemeClr>
              </a:solidFill>
              <a:latin typeface="Arial Rounded MT Bold"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51856">
            <a:off x="7642599" y="1406733"/>
            <a:ext cx="333375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227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542"/>
            <a:ext cx="12192000" cy="1898073"/>
          </a:xfrm>
        </p:spPr>
        <p:txBody>
          <a:bodyPr>
            <a:noAutofit/>
          </a:bodyPr>
          <a:lstStyle/>
          <a:p>
            <a: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Our Year 6 Autumn Term Learning Journey </a:t>
            </a:r>
            <a:b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looks like this…</a:t>
            </a:r>
            <a:b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r>
              <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
            </a:r>
            <a:br>
              <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endPar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sp>
        <p:nvSpPr>
          <p:cNvPr id="3" name="Rectangle 2"/>
          <p:cNvSpPr/>
          <p:nvPr/>
        </p:nvSpPr>
        <p:spPr>
          <a:xfrm>
            <a:off x="0" y="1232674"/>
            <a:ext cx="6095999" cy="3477875"/>
          </a:xfrm>
          <a:prstGeom prst="rect">
            <a:avLst/>
          </a:prstGeom>
        </p:spPr>
        <p:txBody>
          <a:bodyPr wrap="square">
            <a:spAutoFit/>
          </a:bodyPr>
          <a:lstStyle/>
          <a:p>
            <a:r>
              <a:rPr lang="en-GB" b="1" u="sng" dirty="0">
                <a:solidFill>
                  <a:schemeClr val="accent5">
                    <a:lumMod val="50000"/>
                  </a:schemeClr>
                </a:solidFill>
                <a:latin typeface="Arial Rounded MT Bold" pitchFamily="34" charset="0"/>
              </a:rPr>
              <a:t>In </a:t>
            </a:r>
            <a:r>
              <a:rPr lang="en-GB" b="1" u="sng" dirty="0" smtClean="0">
                <a:solidFill>
                  <a:schemeClr val="accent5">
                    <a:lumMod val="50000"/>
                  </a:schemeClr>
                </a:solidFill>
                <a:latin typeface="Arial Rounded MT Bold" pitchFamily="34" charset="0"/>
              </a:rPr>
              <a:t>Maths</a:t>
            </a:r>
            <a:r>
              <a:rPr lang="en-GB" dirty="0" smtClean="0">
                <a:solidFill>
                  <a:schemeClr val="accent5">
                    <a:lumMod val="50000"/>
                  </a:schemeClr>
                </a:solidFill>
                <a:latin typeface="Arial Rounded MT Bold" pitchFamily="34" charset="0"/>
              </a:rPr>
              <a:t>, our first unit </a:t>
            </a:r>
            <a:r>
              <a:rPr lang="en-GB" dirty="0">
                <a:solidFill>
                  <a:schemeClr val="accent5">
                    <a:lumMod val="50000"/>
                  </a:schemeClr>
                </a:solidFill>
                <a:latin typeface="Arial Rounded MT Bold" pitchFamily="34" charset="0"/>
              </a:rPr>
              <a:t>will be focusing </a:t>
            </a:r>
            <a:r>
              <a:rPr lang="en-GB" dirty="0" smtClean="0">
                <a:solidFill>
                  <a:schemeClr val="accent5">
                    <a:lumMod val="50000"/>
                  </a:schemeClr>
                </a:solidFill>
                <a:latin typeface="Arial Rounded MT Bold" pitchFamily="34" charset="0"/>
              </a:rPr>
              <a:t>on Place Value with numbers </a:t>
            </a:r>
            <a:r>
              <a:rPr lang="en-GB" dirty="0" err="1" smtClean="0">
                <a:solidFill>
                  <a:schemeClr val="accent5">
                    <a:lumMod val="50000"/>
                  </a:schemeClr>
                </a:solidFill>
                <a:latin typeface="Arial Rounded MT Bold" pitchFamily="34" charset="0"/>
              </a:rPr>
              <a:t>upto</a:t>
            </a:r>
            <a:r>
              <a:rPr lang="en-GB" dirty="0" smtClean="0">
                <a:solidFill>
                  <a:schemeClr val="accent5">
                    <a:lumMod val="50000"/>
                  </a:schemeClr>
                </a:solidFill>
                <a:latin typeface="Arial Rounded MT Bold" pitchFamily="34" charset="0"/>
              </a:rPr>
              <a:t> ten million and negative numbers.</a:t>
            </a:r>
          </a:p>
          <a:p>
            <a:r>
              <a:rPr lang="en-GB" dirty="0" smtClean="0">
                <a:solidFill>
                  <a:schemeClr val="accent5">
                    <a:lumMod val="50000"/>
                  </a:schemeClr>
                </a:solidFill>
                <a:latin typeface="Arial Rounded MT Bold" pitchFamily="34" charset="0"/>
              </a:rPr>
              <a:t>We will be using formal method to calculate problems (addition, subtraction, multiplication and division).</a:t>
            </a:r>
          </a:p>
          <a:p>
            <a:endParaRPr lang="en-GB" dirty="0" smtClean="0">
              <a:solidFill>
                <a:schemeClr val="accent5">
                  <a:lumMod val="50000"/>
                </a:schemeClr>
              </a:solidFill>
              <a:latin typeface="Arial Rounded MT Bold" pitchFamily="34" charset="0"/>
            </a:endParaRPr>
          </a:p>
          <a:p>
            <a:r>
              <a:rPr lang="en-GB" dirty="0" smtClean="0">
                <a:solidFill>
                  <a:schemeClr val="accent5">
                    <a:lumMod val="50000"/>
                  </a:schemeClr>
                </a:solidFill>
                <a:latin typeface="Arial Rounded MT Bold" pitchFamily="34" charset="0"/>
              </a:rPr>
              <a:t>This term we will also be working on simplifying, converting, multiplying and comparing fractions and decimals.</a:t>
            </a:r>
          </a:p>
          <a:p>
            <a:endParaRPr lang="en-GB" dirty="0" smtClean="0">
              <a:solidFill>
                <a:schemeClr val="accent5">
                  <a:lumMod val="50000"/>
                </a:schemeClr>
              </a:solidFill>
              <a:latin typeface="Arial Rounded MT Bold" pitchFamily="34" charset="0"/>
            </a:endParaRPr>
          </a:p>
          <a:p>
            <a:r>
              <a:rPr lang="en-GB" dirty="0" smtClean="0">
                <a:solidFill>
                  <a:schemeClr val="accent5">
                    <a:lumMod val="50000"/>
                  </a:schemeClr>
                </a:solidFill>
                <a:latin typeface="Arial Rounded MT Bold" pitchFamily="34" charset="0"/>
              </a:rPr>
              <a:t>Remember to practice your times tables at home </a:t>
            </a:r>
            <a:r>
              <a:rPr lang="en-GB" dirty="0" smtClean="0">
                <a:solidFill>
                  <a:schemeClr val="accent5">
                    <a:lumMod val="50000"/>
                  </a:schemeClr>
                </a:solidFill>
                <a:latin typeface="Arial Rounded MT Bold" pitchFamily="34" charset="0"/>
                <a:sym typeface="Wingdings" pitchFamily="2" charset="2"/>
              </a:rPr>
              <a:t></a:t>
            </a:r>
            <a:endParaRPr lang="en-GB" dirty="0" smtClean="0">
              <a:solidFill>
                <a:schemeClr val="accent5">
                  <a:lumMod val="50000"/>
                </a:schemeClr>
              </a:solidFill>
              <a:latin typeface="Arial Rounded MT Bold" pitchFamily="34" charset="0"/>
            </a:endParaRPr>
          </a:p>
          <a:p>
            <a:endParaRPr lang="en-GB" sz="2000" dirty="0">
              <a:solidFill>
                <a:schemeClr val="accent5">
                  <a:lumMod val="50000"/>
                </a:schemeClr>
              </a:solidFill>
              <a:latin typeface="Arial Rounded MT Bold" pitchFamily="34" charset="0"/>
            </a:endParaRPr>
          </a:p>
          <a:p>
            <a:endParaRPr lang="en-GB" sz="2000" dirty="0">
              <a:solidFill>
                <a:schemeClr val="accent5">
                  <a:lumMod val="50000"/>
                </a:schemeClr>
              </a:solidFill>
              <a:latin typeface="Arial Rounded MT Bold"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40499">
            <a:off x="7613937" y="1232674"/>
            <a:ext cx="3503468" cy="247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818909" y="4710549"/>
            <a:ext cx="6095999" cy="1631216"/>
          </a:xfrm>
          <a:prstGeom prst="rect">
            <a:avLst/>
          </a:prstGeom>
        </p:spPr>
        <p:txBody>
          <a:bodyPr wrap="square">
            <a:spAutoFit/>
          </a:bodyPr>
          <a:lstStyle/>
          <a:p>
            <a:r>
              <a:rPr lang="en-GB" sz="2000" b="1" u="sng" dirty="0">
                <a:solidFill>
                  <a:schemeClr val="accent5">
                    <a:lumMod val="50000"/>
                  </a:schemeClr>
                </a:solidFill>
                <a:latin typeface="Arial Rounded MT Bold" pitchFamily="34" charset="0"/>
              </a:rPr>
              <a:t>In </a:t>
            </a:r>
            <a:r>
              <a:rPr lang="en-GB" sz="2000" b="1" u="sng" dirty="0" smtClean="0">
                <a:solidFill>
                  <a:schemeClr val="accent5">
                    <a:lumMod val="50000"/>
                  </a:schemeClr>
                </a:solidFill>
                <a:latin typeface="Arial Rounded MT Bold" pitchFamily="34" charset="0"/>
              </a:rPr>
              <a:t>Science, </a:t>
            </a:r>
            <a:r>
              <a:rPr lang="en-GB" sz="2000" dirty="0" smtClean="0">
                <a:solidFill>
                  <a:schemeClr val="accent5">
                    <a:lumMod val="50000"/>
                  </a:schemeClr>
                </a:solidFill>
                <a:latin typeface="Arial Rounded MT Bold" pitchFamily="34" charset="0"/>
              </a:rPr>
              <a:t>we will be looking Electricity and enhancing our Working Scientifically knowledge – fair tests, variables, conclusions, evaluations and using accuracy and precision in our investigations.</a:t>
            </a:r>
            <a:endParaRPr lang="en-GB" sz="2000" dirty="0">
              <a:solidFill>
                <a:schemeClr val="accent5">
                  <a:lumMod val="50000"/>
                </a:schemeClr>
              </a:solidFill>
              <a:latin typeface="Arial Rounded MT Bold"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8392">
            <a:off x="477980" y="4751601"/>
            <a:ext cx="4917813" cy="1549111"/>
          </a:xfrm>
          <a:prstGeom prst="rect">
            <a:avLst/>
          </a:prstGeom>
          <a:noFill/>
          <a:ln w="9525">
            <a:solidFill>
              <a:schemeClr val="bg1">
                <a:alpha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639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542"/>
            <a:ext cx="12192000" cy="1898073"/>
          </a:xfrm>
        </p:spPr>
        <p:txBody>
          <a:bodyPr>
            <a:noAutofit/>
          </a:bodyPr>
          <a:lstStyle/>
          <a:p>
            <a: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Our Year 6 Autumn Term Learning Journey </a:t>
            </a:r>
            <a:b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looks like this…</a:t>
            </a:r>
            <a:br>
              <a:rPr lang="en-GB" sz="3500"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r>
              <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
            </a:r>
            <a:br>
              <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br>
            <a:endParaRPr lang="en-GB" sz="3500"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sp>
        <p:nvSpPr>
          <p:cNvPr id="5" name="Rectangle 4"/>
          <p:cNvSpPr/>
          <p:nvPr/>
        </p:nvSpPr>
        <p:spPr>
          <a:xfrm>
            <a:off x="138545" y="1260003"/>
            <a:ext cx="11873345" cy="1815882"/>
          </a:xfrm>
          <a:prstGeom prst="rect">
            <a:avLst/>
          </a:prstGeom>
        </p:spPr>
        <p:txBody>
          <a:bodyPr wrap="square">
            <a:spAutoFit/>
          </a:bodyPr>
          <a:lstStyle/>
          <a:p>
            <a:r>
              <a:rPr lang="en-GB" b="1" u="sng" dirty="0" smtClean="0">
                <a:solidFill>
                  <a:schemeClr val="accent5">
                    <a:lumMod val="50000"/>
                  </a:schemeClr>
                </a:solidFill>
                <a:latin typeface="Arial Rounded MT Bold" pitchFamily="34" charset="0"/>
              </a:rPr>
              <a:t>Our topic this term is Ancient Greeks, </a:t>
            </a:r>
            <a:r>
              <a:rPr lang="en-GB" dirty="0" smtClean="0">
                <a:solidFill>
                  <a:schemeClr val="accent5">
                    <a:lumMod val="50000"/>
                  </a:schemeClr>
                </a:solidFill>
                <a:latin typeface="Arial Rounded MT Bold" pitchFamily="34" charset="0"/>
              </a:rPr>
              <a:t>we will be  learning about life in Ancient Greece, how their way of life has impacted the modern world, democracy in Ancient Greece, Greek artists and architects, Greek warfare and much more. </a:t>
            </a:r>
          </a:p>
          <a:p>
            <a:endParaRPr lang="en-GB" dirty="0">
              <a:solidFill>
                <a:schemeClr val="accent5">
                  <a:lumMod val="50000"/>
                </a:schemeClr>
              </a:solidFill>
              <a:latin typeface="Arial Rounded MT Bold" pitchFamily="34" charset="0"/>
            </a:endParaRPr>
          </a:p>
          <a:p>
            <a:endParaRPr lang="en-GB" sz="2000" dirty="0">
              <a:solidFill>
                <a:schemeClr val="accent5">
                  <a:lumMod val="50000"/>
                </a:schemeClr>
              </a:solidFill>
              <a:latin typeface="Arial Rounded MT Bold" pitchFamily="34" charset="0"/>
            </a:endParaRPr>
          </a:p>
          <a:p>
            <a:endParaRPr lang="en-GB" sz="2000" dirty="0">
              <a:solidFill>
                <a:schemeClr val="accent5">
                  <a:lumMod val="50000"/>
                </a:schemeClr>
              </a:solidFill>
              <a:latin typeface="Arial Rounded MT Bold" pitchFamily="34" charset="0"/>
            </a:endParaRPr>
          </a:p>
        </p:txBody>
      </p:sp>
      <p:sp>
        <p:nvSpPr>
          <p:cNvPr id="4" name="Rectangle 3"/>
          <p:cNvSpPr/>
          <p:nvPr/>
        </p:nvSpPr>
        <p:spPr>
          <a:xfrm>
            <a:off x="5915890" y="4628504"/>
            <a:ext cx="6096000" cy="2031325"/>
          </a:xfrm>
          <a:prstGeom prst="rect">
            <a:avLst/>
          </a:prstGeom>
        </p:spPr>
        <p:txBody>
          <a:bodyPr>
            <a:spAutoFit/>
          </a:bodyPr>
          <a:lstStyle/>
          <a:p>
            <a:r>
              <a:rPr lang="en-GB" dirty="0">
                <a:solidFill>
                  <a:schemeClr val="accent5">
                    <a:lumMod val="50000"/>
                  </a:schemeClr>
                </a:solidFill>
                <a:latin typeface="Arial Rounded MT Bold" pitchFamily="34" charset="0"/>
              </a:rPr>
              <a:t>Our Hook Day is on Monday 7th September, we will be using our map skills to identify Greece, learning and performing Greek dance, tasting Greek foods and making Ancient Greek style pottery.</a:t>
            </a:r>
          </a:p>
          <a:p>
            <a:endParaRPr lang="en-GB" dirty="0">
              <a:solidFill>
                <a:schemeClr val="accent5">
                  <a:lumMod val="50000"/>
                </a:schemeClr>
              </a:solidFill>
              <a:latin typeface="Arial Rounded MT Bold" pitchFamily="34" charset="0"/>
            </a:endParaRPr>
          </a:p>
          <a:p>
            <a:r>
              <a:rPr lang="en-GB" dirty="0">
                <a:solidFill>
                  <a:schemeClr val="accent5">
                    <a:lumMod val="50000"/>
                  </a:schemeClr>
                </a:solidFill>
                <a:latin typeface="Arial Rounded MT Bold" pitchFamily="34" charset="0"/>
              </a:rPr>
              <a:t>Unfortunately, we will not be able to dress up for this Hook Day, due to hygiene precautions.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4693">
            <a:off x="7315200" y="2229376"/>
            <a:ext cx="3570936" cy="199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28315">
            <a:off x="5015777" y="1983645"/>
            <a:ext cx="180022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8708">
            <a:off x="537710" y="4771071"/>
            <a:ext cx="4313252" cy="189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7699">
            <a:off x="1429287" y="2181033"/>
            <a:ext cx="196215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083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87887"/>
          </a:xfrm>
        </p:spPr>
        <p:txBody>
          <a:bodyPr/>
          <a:lstStyle/>
          <a:p>
            <a:pPr algn="ctr"/>
            <a:r>
              <a:rPr lang="en-GB" dirty="0" smtClean="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rPr>
              <a:t>Staying safe in the classroom</a:t>
            </a:r>
            <a:endParaRPr lang="en-GB" dirty="0">
              <a:ln w="10541" cmpd="sng">
                <a:solidFill>
                  <a:srgbClr val="7D7D7D">
                    <a:tint val="100000"/>
                    <a:shade val="100000"/>
                    <a:satMod val="110000"/>
                  </a:srgbClr>
                </a:solidFill>
                <a:prstDash val="solid"/>
              </a:ln>
              <a:solidFill>
                <a:schemeClr val="accent2">
                  <a:lumMod val="75000"/>
                </a:schemeClr>
              </a:solidFill>
              <a:effectLst/>
              <a:latin typeface="Arial Rounded MT Bold" pitchFamily="34" charset="0"/>
            </a:endParaRPr>
          </a:p>
        </p:txBody>
      </p:sp>
      <p:sp>
        <p:nvSpPr>
          <p:cNvPr id="3" name="Content Placeholder 2"/>
          <p:cNvSpPr>
            <a:spLocks noGrp="1"/>
          </p:cNvSpPr>
          <p:nvPr>
            <p:ph idx="1"/>
          </p:nvPr>
        </p:nvSpPr>
        <p:spPr>
          <a:xfrm>
            <a:off x="887329" y="1599791"/>
            <a:ext cx="10515600" cy="541057"/>
          </a:xfrm>
        </p:spPr>
        <p:txBody>
          <a:bodyPr/>
          <a:lstStyle/>
          <a:p>
            <a:pPr marL="0" indent="0" algn="ctr">
              <a:buNone/>
            </a:pPr>
            <a:r>
              <a:rPr lang="en-GB" b="1" dirty="0" smtClean="0">
                <a:ln w="10541" cmpd="sng">
                  <a:solidFill>
                    <a:srgbClr val="7D7D7D">
                      <a:tint val="100000"/>
                      <a:shade val="100000"/>
                      <a:satMod val="110000"/>
                    </a:srgbClr>
                  </a:solidFill>
                  <a:prstDash val="solid"/>
                </a:ln>
                <a:solidFill>
                  <a:schemeClr val="accent2">
                    <a:lumMod val="75000"/>
                  </a:schemeClr>
                </a:solidFill>
                <a:latin typeface="Arial Rounded MT Bold" pitchFamily="34" charset="0"/>
              </a:rPr>
              <a:t>We need good hygiene at all times</a:t>
            </a:r>
          </a:p>
          <a:p>
            <a:endParaRPr lang="en-GB" dirty="0"/>
          </a:p>
        </p:txBody>
      </p:sp>
      <p:pic>
        <p:nvPicPr>
          <p:cNvPr id="10" name="Picture 9"/>
          <p:cNvPicPr>
            <a:picLocks noChangeAspect="1"/>
          </p:cNvPicPr>
          <p:nvPr/>
        </p:nvPicPr>
        <p:blipFill>
          <a:blip r:embed="rId2"/>
          <a:stretch>
            <a:fillRect/>
          </a:stretch>
        </p:blipFill>
        <p:spPr>
          <a:xfrm rot="21084871">
            <a:off x="5707410" y="2771557"/>
            <a:ext cx="3250882" cy="1820494"/>
          </a:xfrm>
          <a:prstGeom prst="rect">
            <a:avLst/>
          </a:prstGeom>
        </p:spPr>
      </p:pic>
      <p:pic>
        <p:nvPicPr>
          <p:cNvPr id="1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1256">
            <a:off x="9263245" y="3869084"/>
            <a:ext cx="2637671" cy="2637671"/>
          </a:xfrm>
          <a:prstGeom prst="rect">
            <a:avLst/>
          </a:prstGeom>
        </p:spPr>
      </p:pic>
      <p:pic>
        <p:nvPicPr>
          <p:cNvPr id="13"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64822">
            <a:off x="739512" y="2346298"/>
            <a:ext cx="2287545" cy="2287545"/>
          </a:xfrm>
          <a:prstGeom prst="rect">
            <a:avLst/>
          </a:prstGeom>
        </p:spPr>
      </p:pic>
      <p:pic>
        <p:nvPicPr>
          <p:cNvPr id="14"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5485">
            <a:off x="3393239" y="4661502"/>
            <a:ext cx="2020980" cy="2020980"/>
          </a:xfrm>
          <a:prstGeom prst="rect">
            <a:avLst/>
          </a:prstGeom>
        </p:spPr>
      </p:pic>
    </p:spTree>
    <p:extLst>
      <p:ext uri="{BB962C8B-B14F-4D97-AF65-F5344CB8AC3E}">
        <p14:creationId xmlns:p14="http://schemas.microsoft.com/office/powerpoint/2010/main" val="10674549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752</TotalTime>
  <Words>461</Words>
  <Application>Microsoft Office PowerPoint</Application>
  <PresentationFormat>Custom</PresentationFormat>
  <Paragraphs>40</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Apex</vt:lpstr>
      <vt:lpstr>Welcome to Barley Class!</vt:lpstr>
      <vt:lpstr>Our classroom is all ready for  September</vt:lpstr>
      <vt:lpstr>These are our lockers  (There isn’t a lot of space so please only bring to school what you really need – reading book, packed lunch, coat, PE kit, water bottle)</vt:lpstr>
      <vt:lpstr>Our Classroom opens up onto the field which is fantastic for outdoor learning – especially the decking and nature areas</vt:lpstr>
      <vt:lpstr>We will be using our Learning Powers to help us</vt:lpstr>
      <vt:lpstr>Our Year 6 Autumn Term Learning Journey  looks like this…  </vt:lpstr>
      <vt:lpstr>Our Year 6 Autumn Term Learning Journey  looks like this…  </vt:lpstr>
      <vt:lpstr>Our Year 6 Autumn Term Learning Journey  looks like this…  </vt:lpstr>
      <vt:lpstr>Staying safe in the classroom</vt:lpstr>
      <vt:lpstr>Every classroom has a hand washing station and there are hand gel stations round the school </vt:lpstr>
      <vt:lpstr>If you use a tissue please place in the special lidded bin</vt:lpstr>
      <vt:lpstr>Remember to look at our Class blog for the most up-to-date information.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https://www.youtube.com/watch?v=6xpsjrcT_30</dc:title>
  <dc:creator>Anne Perrin</dc:creator>
  <cp:lastModifiedBy>Kirsty Marsden</cp:lastModifiedBy>
  <cp:revision>55</cp:revision>
  <dcterms:created xsi:type="dcterms:W3CDTF">2020-05-18T10:55:23Z</dcterms:created>
  <dcterms:modified xsi:type="dcterms:W3CDTF">2020-07-13T09:26:03Z</dcterms:modified>
</cp:coreProperties>
</file>