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37" r:id="rId2"/>
    <p:sldId id="336" r:id="rId3"/>
    <p:sldId id="339" r:id="rId4"/>
    <p:sldId id="34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1950" autoAdjust="0"/>
  </p:normalViewPr>
  <p:slideViewPr>
    <p:cSldViewPr snapToGrid="0">
      <p:cViewPr varScale="1">
        <p:scale>
          <a:sx n="75" d="100"/>
          <a:sy n="75" d="100"/>
        </p:scale>
        <p:origin x="1109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43915BA4-8DEF-4BF7-B551-F9BDF2E75AAA}"/>
    <pc:docChg chg="delSld">
      <pc:chgData name="Jennie Kerwin" userId="89cc6116eb6c0dac" providerId="LiveId" clId="{43915BA4-8DEF-4BF7-B551-F9BDF2E75AAA}" dt="2020-06-05T09:31:17.369" v="4" actId="2696"/>
      <pc:docMkLst>
        <pc:docMk/>
      </pc:docMkLst>
      <pc:sldChg chg="del">
        <pc:chgData name="Jennie Kerwin" userId="89cc6116eb6c0dac" providerId="LiveId" clId="{43915BA4-8DEF-4BF7-B551-F9BDF2E75AAA}" dt="2020-06-05T09:31:15.319" v="0" actId="2696"/>
        <pc:sldMkLst>
          <pc:docMk/>
          <pc:sldMk cId="1007087514" sldId="332"/>
        </pc:sldMkLst>
      </pc:sldChg>
      <pc:sldChg chg="del">
        <pc:chgData name="Jennie Kerwin" userId="89cc6116eb6c0dac" providerId="LiveId" clId="{43915BA4-8DEF-4BF7-B551-F9BDF2E75AAA}" dt="2020-06-05T09:31:15.849" v="1" actId="2696"/>
        <pc:sldMkLst>
          <pc:docMk/>
          <pc:sldMk cId="475686161" sldId="333"/>
        </pc:sldMkLst>
      </pc:sldChg>
      <pc:sldChg chg="del">
        <pc:chgData name="Jennie Kerwin" userId="89cc6116eb6c0dac" providerId="LiveId" clId="{43915BA4-8DEF-4BF7-B551-F9BDF2E75AAA}" dt="2020-06-05T09:31:16.459" v="2" actId="2696"/>
        <pc:sldMkLst>
          <pc:docMk/>
          <pc:sldMk cId="1379480157" sldId="334"/>
        </pc:sldMkLst>
      </pc:sldChg>
      <pc:sldChg chg="del">
        <pc:chgData name="Jennie Kerwin" userId="89cc6116eb6c0dac" providerId="LiveId" clId="{43915BA4-8DEF-4BF7-B551-F9BDF2E75AAA}" dt="2020-06-05T09:31:17.039" v="3" actId="2696"/>
        <pc:sldMkLst>
          <pc:docMk/>
          <pc:sldMk cId="1858698478" sldId="335"/>
        </pc:sldMkLst>
      </pc:sldChg>
      <pc:sldChg chg="del">
        <pc:chgData name="Jennie Kerwin" userId="89cc6116eb6c0dac" providerId="LiveId" clId="{43915BA4-8DEF-4BF7-B551-F9BDF2E75AAA}" dt="2020-06-05T09:31:17.369" v="4" actId="2696"/>
        <pc:sldMkLst>
          <pc:docMk/>
          <pc:sldMk cId="2377989733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02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Transformation game at http://www.kidsmathgamesonline.com/geometry/transformation.html. Clock on the picture to follow the link. 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Do any children have a </a:t>
            </a:r>
            <a:r>
              <a:rPr lang="en-GB" sz="1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top tip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for remembering how to read/plot co-ordinates in the correct order? E.g. along the corridor (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x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) then up the stairs (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y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), or 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x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is a</a:t>
            </a:r>
            <a:r>
              <a:rPr lang="en-GB" sz="1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cross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y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is in the </a:t>
            </a:r>
            <a:r>
              <a:rPr lang="en-GB" sz="1200" baseline="30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sk</a:t>
            </a:r>
            <a:r>
              <a:rPr lang="en-GB" sz="1200" b="1" baseline="30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y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Record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today’s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‘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Top Tip for Tests’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display in the classroom.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39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Transformation game at http://www.kidsmathgamesonline.com/geometry/transformation.html. Clock on the picture to follow the link. 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Do any children have a </a:t>
            </a:r>
            <a:r>
              <a:rPr lang="en-GB" sz="1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top tip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for remembering how to read/plot co-ordinates in the correct order? E.g. along the corridor (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x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) then up the stairs (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y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), or 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x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is a</a:t>
            </a:r>
            <a:r>
              <a:rPr lang="en-GB" sz="1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cross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y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is in the </a:t>
            </a:r>
            <a:r>
              <a:rPr lang="en-GB" sz="1200" baseline="30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sk</a:t>
            </a:r>
            <a:r>
              <a:rPr lang="en-GB" sz="1200" b="1" baseline="30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y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Record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today’s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‘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Top Tip for Tests’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display in the classroom.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763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the Transformation game at http://www.kidsmathgamesonline.com/geometry/transformation.html. Clock on the picture to follow the link. 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Do any children have a </a:t>
            </a:r>
            <a:r>
              <a:rPr lang="en-GB" sz="1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top tip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for remembering how to read/plot co-ordinates in the correct order? E.g. along the corridor (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x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) then up the stairs (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y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), or 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x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is a</a:t>
            </a:r>
            <a:r>
              <a:rPr lang="en-GB" sz="12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cross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,</a:t>
            </a:r>
            <a:r>
              <a:rPr lang="en-GB" sz="1200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y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is in the </a:t>
            </a:r>
            <a:r>
              <a:rPr lang="en-GB" sz="1200" baseline="30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sk</a:t>
            </a:r>
            <a:r>
              <a:rPr lang="en-GB" sz="1200" b="1" baseline="30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y</a:t>
            </a:r>
            <a:r>
              <a:rPr lang="en-GB" sz="1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Record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today’s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‘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Top Tip for Tests’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display in the classroom.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5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image" Target="../media/image5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5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patterns and sequences.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E9840B9-96BB-4B38-B41C-D82B6F2E5133}"/>
              </a:ext>
            </a:extLst>
          </p:cNvPr>
          <p:cNvSpPr/>
          <p:nvPr/>
        </p:nvSpPr>
        <p:spPr>
          <a:xfrm>
            <a:off x="409962" y="538755"/>
            <a:ext cx="3392605" cy="933509"/>
          </a:xfrm>
          <a:prstGeom prst="wedgeRoundRectCallout">
            <a:avLst>
              <a:gd name="adj1" fmla="val -58"/>
              <a:gd name="adj2" fmla="val 812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 </a:t>
            </a:r>
            <a:r>
              <a:rPr lang="en-GB" sz="1600" b="1" dirty="0">
                <a:solidFill>
                  <a:srgbClr val="C00000"/>
                </a:solidFill>
              </a:rPr>
              <a:t>Fibonacci sequence </a:t>
            </a:r>
            <a:r>
              <a:rPr lang="en-GB" sz="1600" b="1" dirty="0">
                <a:solidFill>
                  <a:srgbClr val="253746"/>
                </a:solidFill>
              </a:rPr>
              <a:t>is named after a 12th century mathematician who wrote about it.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76D8FA-BEDE-43FA-8F74-345474295772}"/>
              </a:ext>
            </a:extLst>
          </p:cNvPr>
          <p:cNvSpPr/>
          <p:nvPr/>
        </p:nvSpPr>
        <p:spPr>
          <a:xfrm>
            <a:off x="1679074" y="2142442"/>
            <a:ext cx="2866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1, 1, 2, 3, 5, 8, 13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35D29E-163E-47DD-8E9A-0386B3559860}"/>
              </a:ext>
            </a:extLst>
          </p:cNvPr>
          <p:cNvGrpSpPr/>
          <p:nvPr/>
        </p:nvGrpSpPr>
        <p:grpSpPr>
          <a:xfrm>
            <a:off x="3822419" y="559866"/>
            <a:ext cx="2219509" cy="721263"/>
            <a:chOff x="2115826" y="848675"/>
            <a:chExt cx="2779195" cy="719577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B5BE1B93-30CC-4CCC-94FB-48773B9D379E}"/>
                </a:ext>
              </a:extLst>
            </p:cNvPr>
            <p:cNvSpPr/>
            <p:nvPr/>
          </p:nvSpPr>
          <p:spPr>
            <a:xfrm>
              <a:off x="2115826" y="933828"/>
              <a:ext cx="2560157" cy="634424"/>
            </a:xfrm>
            <a:prstGeom prst="wedgeRoundRectCallout">
              <a:avLst>
                <a:gd name="adj1" fmla="val -49403"/>
                <a:gd name="adj2" fmla="val 8693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Can you see how it works?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3660FD-7957-428A-89BA-B423DEAC31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7099" y="848675"/>
              <a:ext cx="307922" cy="51986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221F5-F844-4954-9698-B3611DD58732}"/>
              </a:ext>
            </a:extLst>
          </p:cNvPr>
          <p:cNvGrpSpPr/>
          <p:nvPr/>
        </p:nvGrpSpPr>
        <p:grpSpPr>
          <a:xfrm>
            <a:off x="6296752" y="1920169"/>
            <a:ext cx="2336347" cy="745493"/>
            <a:chOff x="3957325" y="2844870"/>
            <a:chExt cx="2336347" cy="745493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3F52AB7E-3E22-49EA-9494-96F203984D88}"/>
                </a:ext>
              </a:extLst>
            </p:cNvPr>
            <p:cNvSpPr/>
            <p:nvPr/>
          </p:nvSpPr>
          <p:spPr>
            <a:xfrm>
              <a:off x="3957325" y="2844870"/>
              <a:ext cx="1875509" cy="745493"/>
            </a:xfrm>
            <a:prstGeom prst="wedgeRoundRectCallout">
              <a:avLst>
                <a:gd name="adj1" fmla="val -70250"/>
                <a:gd name="adj2" fmla="val 4339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Write the next three terms in the sequence.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472E91C3-779D-4553-9134-9F25A6F67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283" y="2887925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79E01-C211-4285-8399-0784475E7081}"/>
              </a:ext>
            </a:extLst>
          </p:cNvPr>
          <p:cNvSpPr/>
          <p:nvPr/>
        </p:nvSpPr>
        <p:spPr>
          <a:xfrm>
            <a:off x="4168226" y="2142442"/>
            <a:ext cx="2866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, </a:t>
            </a:r>
            <a:r>
              <a:rPr lang="en-GB" sz="2800" b="1" dirty="0">
                <a:solidFill>
                  <a:srgbClr val="C00000"/>
                </a:solidFill>
              </a:rPr>
              <a:t>21, 34, 55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1273BE0-E08D-4C30-BCA5-BB2132A8EA9F}"/>
              </a:ext>
            </a:extLst>
          </p:cNvPr>
          <p:cNvSpPr/>
          <p:nvPr/>
        </p:nvSpPr>
        <p:spPr>
          <a:xfrm>
            <a:off x="5389661" y="1063943"/>
            <a:ext cx="2044582" cy="742374"/>
          </a:xfrm>
          <a:prstGeom prst="wedgeRoundRectCallout">
            <a:avLst>
              <a:gd name="adj1" fmla="val -66463"/>
              <a:gd name="adj2" fmla="val 4998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the</a:t>
            </a:r>
            <a:r>
              <a:rPr kumimoji="0" lang="en-GB" sz="16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last 2 numbers to make the next number. </a:t>
            </a:r>
            <a:endParaRPr kumimoji="0" lang="en-GB" sz="16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B29B264-CD5C-4FDD-B4E2-CEECAA03BB60}"/>
              </a:ext>
            </a:extLst>
          </p:cNvPr>
          <p:cNvSpPr/>
          <p:nvPr/>
        </p:nvSpPr>
        <p:spPr>
          <a:xfrm>
            <a:off x="760369" y="2962245"/>
            <a:ext cx="2751458" cy="827877"/>
          </a:xfrm>
          <a:prstGeom prst="wedgeRoundRectCallout">
            <a:avLst>
              <a:gd name="adj1" fmla="val 33657"/>
              <a:gd name="adj2" fmla="val -7725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I can tell you the total of those numbers really quickly.</a:t>
            </a:r>
          </a:p>
          <a:p>
            <a:pPr lvl="0" algn="ctr">
              <a:defRPr/>
            </a:pPr>
            <a:r>
              <a:rPr lang="en-GB" sz="1600" b="1" i="1" dirty="0">
                <a:solidFill>
                  <a:srgbClr val="253746"/>
                </a:solidFill>
              </a:rPr>
              <a:t> The total is 143.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1AD8A2D-7DB9-4F92-8A8A-8E27C90288CB}"/>
              </a:ext>
            </a:extLst>
          </p:cNvPr>
          <p:cNvSpPr/>
          <p:nvPr/>
        </p:nvSpPr>
        <p:spPr>
          <a:xfrm>
            <a:off x="4008159" y="2993044"/>
            <a:ext cx="4313245" cy="1151711"/>
          </a:xfrm>
          <a:prstGeom prst="wedgeRoundRectCallout">
            <a:avLst>
              <a:gd name="adj1" fmla="val 3278"/>
              <a:gd name="adj2" fmla="val 8509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There is a relationship in the pattern that helps us to find the total of any 10 consecutive numbers in a Fibonacci sequence. 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C00000"/>
                </a:solidFill>
              </a:rPr>
              <a:t>You multiply the 7th number by 11.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1F9F51-AC07-431A-92E4-3A045DEFDEA2}"/>
              </a:ext>
            </a:extLst>
          </p:cNvPr>
          <p:cNvGrpSpPr/>
          <p:nvPr/>
        </p:nvGrpSpPr>
        <p:grpSpPr>
          <a:xfrm>
            <a:off x="915282" y="4155642"/>
            <a:ext cx="2219509" cy="760779"/>
            <a:chOff x="2115826" y="809251"/>
            <a:chExt cx="2779195" cy="759001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974E9942-A007-4639-910C-2A4033D0E6F2}"/>
                </a:ext>
              </a:extLst>
            </p:cNvPr>
            <p:cNvSpPr/>
            <p:nvPr/>
          </p:nvSpPr>
          <p:spPr>
            <a:xfrm>
              <a:off x="2115826" y="809251"/>
              <a:ext cx="2560157" cy="759001"/>
            </a:xfrm>
            <a:prstGeom prst="wedgeRoundRectCallout">
              <a:avLst>
                <a:gd name="adj1" fmla="val -49403"/>
                <a:gd name="adj2" fmla="val 8693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Does it work with these 10 numbers from the sequence?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F910715-5549-4B30-BB1C-221E091F2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7099" y="848675"/>
              <a:ext cx="307922" cy="519866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2F396C6-27D7-4D2B-B124-9CDC0B6E983F}"/>
              </a:ext>
            </a:extLst>
          </p:cNvPr>
          <p:cNvSpPr/>
          <p:nvPr/>
        </p:nvSpPr>
        <p:spPr>
          <a:xfrm>
            <a:off x="3392928" y="4521054"/>
            <a:ext cx="5353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3, 5, 8, 13, 21, 34, 55, 89, 144, 233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F87CB1A-C0E7-4C3C-8EE6-5F55A25C24E8}"/>
              </a:ext>
            </a:extLst>
          </p:cNvPr>
          <p:cNvSpPr/>
          <p:nvPr/>
        </p:nvSpPr>
        <p:spPr>
          <a:xfrm>
            <a:off x="2270148" y="5348265"/>
            <a:ext cx="4764451" cy="60922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55 x 11 = </a:t>
            </a:r>
            <a:r>
              <a:rPr lang="en-GB" b="1" dirty="0">
                <a:solidFill>
                  <a:srgbClr val="C00000"/>
                </a:solidFill>
              </a:rPr>
              <a:t>605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GB" sz="1600" b="1" dirty="0">
                <a:solidFill>
                  <a:srgbClr val="C00000"/>
                </a:solidFill>
              </a:rPr>
              <a:t>3 + 5 + 8 + 13 + 21 + 34 + 55 + 89 + 144 + 233 = </a:t>
            </a:r>
            <a:r>
              <a:rPr lang="en-GB" b="1" dirty="0">
                <a:solidFill>
                  <a:srgbClr val="C00000"/>
                </a:solidFill>
              </a:rPr>
              <a:t>605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45169A9-E0A7-409A-8612-E676BB69AADB}"/>
              </a:ext>
            </a:extLst>
          </p:cNvPr>
          <p:cNvSpPr/>
          <p:nvPr/>
        </p:nvSpPr>
        <p:spPr>
          <a:xfrm>
            <a:off x="6719919" y="5182490"/>
            <a:ext cx="1045670" cy="365125"/>
          </a:xfrm>
          <a:prstGeom prst="wedgeRoundRectCallout">
            <a:avLst>
              <a:gd name="adj1" fmla="val -81671"/>
              <a:gd name="adj2" fmla="val 5703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C00000"/>
                </a:solidFill>
              </a:rPr>
              <a:t>Yes!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9E820015-CD6F-40AC-B1D3-E88DFBA995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8" end="2308.68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888288" y="338700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BE142EE0-8C66-4479-B5E1-8E2947DE90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72" end="107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888288" y="14351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4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179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/>
      <p:bldP spid="16" grpId="0"/>
      <p:bldP spid="7" grpId="0" animBg="1"/>
      <p:bldP spid="17" grpId="0" animBg="1"/>
      <p:bldP spid="18" grpId="0" animBg="1"/>
      <p:bldP spid="22" grpId="0"/>
      <p:bldP spid="24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320CE6-F331-4EE8-BA2D-266AD591F7C8}"/>
              </a:ext>
            </a:extLst>
          </p:cNvPr>
          <p:cNvSpPr/>
          <p:nvPr/>
        </p:nvSpPr>
        <p:spPr>
          <a:xfrm>
            <a:off x="1283276" y="1311835"/>
            <a:ext cx="6527409" cy="3829697"/>
          </a:xfrm>
          <a:prstGeom prst="roundRect">
            <a:avLst>
              <a:gd name="adj" fmla="val 4912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  <a:defRPr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Number patterns and sequences.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10C2E-9D88-4533-9619-21B3F81FD5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00" r="3343"/>
          <a:stretch/>
        </p:blipFill>
        <p:spPr>
          <a:xfrm>
            <a:off x="1518597" y="1457739"/>
            <a:ext cx="6106806" cy="3431485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7B46C8-C43F-46D4-92CB-40EB29B6F5F8}"/>
              </a:ext>
            </a:extLst>
          </p:cNvPr>
          <p:cNvSpPr/>
          <p:nvPr/>
        </p:nvSpPr>
        <p:spPr>
          <a:xfrm>
            <a:off x="3494622" y="2526755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1        3        3        1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C2E9D-B990-4026-A6D3-3D62E2DBAE68}"/>
              </a:ext>
            </a:extLst>
          </p:cNvPr>
          <p:cNvSpPr/>
          <p:nvPr/>
        </p:nvSpPr>
        <p:spPr>
          <a:xfrm>
            <a:off x="3494622" y="2179654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1        2        1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83A6CA-6C46-4373-AD00-81BB40624FE6}"/>
              </a:ext>
            </a:extLst>
          </p:cNvPr>
          <p:cNvSpPr/>
          <p:nvPr/>
        </p:nvSpPr>
        <p:spPr>
          <a:xfrm>
            <a:off x="3463419" y="1857709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1       1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14EC4-D8DF-4791-B665-70120EFA6726}"/>
              </a:ext>
            </a:extLst>
          </p:cNvPr>
          <p:cNvSpPr/>
          <p:nvPr/>
        </p:nvSpPr>
        <p:spPr>
          <a:xfrm>
            <a:off x="3479021" y="1505367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995AB6-A523-4973-9F16-3F1E46F5974D}"/>
              </a:ext>
            </a:extLst>
          </p:cNvPr>
          <p:cNvSpPr/>
          <p:nvPr/>
        </p:nvSpPr>
        <p:spPr>
          <a:xfrm>
            <a:off x="3156466" y="2862562"/>
            <a:ext cx="2793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1        4        6        4        1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BCD7C9-9B87-46C5-A709-E42BD0DAE5A1}"/>
              </a:ext>
            </a:extLst>
          </p:cNvPr>
          <p:cNvSpPr/>
          <p:nvPr/>
        </p:nvSpPr>
        <p:spPr>
          <a:xfrm>
            <a:off x="2673838" y="3198915"/>
            <a:ext cx="380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1        5       </a:t>
            </a:r>
            <a:r>
              <a:rPr lang="en-GB" sz="2000" b="1">
                <a:solidFill>
                  <a:srgbClr val="253746"/>
                </a:solidFill>
              </a:rPr>
              <a:t>10       </a:t>
            </a:r>
            <a:r>
              <a:rPr lang="en-GB" sz="2000" b="1" dirty="0">
                <a:solidFill>
                  <a:srgbClr val="253746"/>
                </a:solidFill>
              </a:rPr>
              <a:t>10      5        1</a:t>
            </a:r>
            <a:endParaRPr lang="en-GB" sz="2000" b="1" dirty="0">
              <a:solidFill>
                <a:srgbClr val="C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CC4A4B-7ABE-4F7E-83BE-555B945A2AEE}"/>
              </a:ext>
            </a:extLst>
          </p:cNvPr>
          <p:cNvGrpSpPr/>
          <p:nvPr/>
        </p:nvGrpSpPr>
        <p:grpSpPr>
          <a:xfrm>
            <a:off x="5950225" y="1702749"/>
            <a:ext cx="2802790" cy="972456"/>
            <a:chOff x="1320385" y="460708"/>
            <a:chExt cx="3509560" cy="970183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BFCF758A-A2ED-4F15-9777-B4ED34DCCDE8}"/>
                </a:ext>
              </a:extLst>
            </p:cNvPr>
            <p:cNvSpPr/>
            <p:nvPr/>
          </p:nvSpPr>
          <p:spPr>
            <a:xfrm>
              <a:off x="1320385" y="460708"/>
              <a:ext cx="3355600" cy="970183"/>
            </a:xfrm>
            <a:prstGeom prst="wedgeRoundRectCallout">
              <a:avLst>
                <a:gd name="adj1" fmla="val 1532"/>
                <a:gd name="adj2" fmla="val 8216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How do we calculate what numbers to write on the next row?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D2554E-84BB-4B35-8FF2-377B69B2F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2023" y="771434"/>
              <a:ext cx="307922" cy="519866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11F94-4E79-47A3-88BC-35B65EEF054D}"/>
              </a:ext>
            </a:extLst>
          </p:cNvPr>
          <p:cNvSpPr/>
          <p:nvPr/>
        </p:nvSpPr>
        <p:spPr>
          <a:xfrm>
            <a:off x="2454324" y="3547346"/>
            <a:ext cx="4244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1        6       15      20      15      6        1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45D1-9E71-4427-A25F-F6B2A5E452E1}"/>
              </a:ext>
            </a:extLst>
          </p:cNvPr>
          <p:cNvSpPr/>
          <p:nvPr/>
        </p:nvSpPr>
        <p:spPr>
          <a:xfrm>
            <a:off x="2234278" y="3870134"/>
            <a:ext cx="4622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1        7       21      35      35      21       7        1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C73A5D-F59D-40B5-829B-33C8AC419816}"/>
              </a:ext>
            </a:extLst>
          </p:cNvPr>
          <p:cNvSpPr/>
          <p:nvPr/>
        </p:nvSpPr>
        <p:spPr>
          <a:xfrm>
            <a:off x="1944924" y="4190022"/>
            <a:ext cx="5201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1        8       28      56     70      56      28       8        1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65CF63-5151-439F-A667-FEBA2E6D68B4}"/>
              </a:ext>
            </a:extLst>
          </p:cNvPr>
          <p:cNvSpPr/>
          <p:nvPr/>
        </p:nvSpPr>
        <p:spPr>
          <a:xfrm>
            <a:off x="1518597" y="4554065"/>
            <a:ext cx="6116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1        9       36      84    126    126     84      36      9        1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15EFA82-0129-465C-9412-141B050CFC94}"/>
              </a:ext>
            </a:extLst>
          </p:cNvPr>
          <p:cNvSpPr/>
          <p:nvPr/>
        </p:nvSpPr>
        <p:spPr>
          <a:xfrm>
            <a:off x="409962" y="538755"/>
            <a:ext cx="3805623" cy="1076388"/>
          </a:xfrm>
          <a:prstGeom prst="wedgeRoundRectCallout">
            <a:avLst>
              <a:gd name="adj1" fmla="val -58"/>
              <a:gd name="adj2" fmla="val 8121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Patterns have intrigued mathematicians for centuries. Blaise Pascal (1623–1662) discovered new patterns in what is now known as </a:t>
            </a:r>
            <a:r>
              <a:rPr lang="en-GB" sz="1600" b="1" dirty="0">
                <a:solidFill>
                  <a:srgbClr val="C00000"/>
                </a:solidFill>
              </a:rPr>
              <a:t>Pascal’s triangle.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29C4FB-30D9-43B8-B138-2BB6651F1DD5}"/>
              </a:ext>
            </a:extLst>
          </p:cNvPr>
          <p:cNvGrpSpPr/>
          <p:nvPr/>
        </p:nvGrpSpPr>
        <p:grpSpPr>
          <a:xfrm>
            <a:off x="1518597" y="5035128"/>
            <a:ext cx="2205587" cy="676748"/>
            <a:chOff x="2068183" y="706053"/>
            <a:chExt cx="2761762" cy="675166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2CAC82B9-9F6B-4A56-B646-C60D35955811}"/>
                </a:ext>
              </a:extLst>
            </p:cNvPr>
            <p:cNvSpPr/>
            <p:nvPr/>
          </p:nvSpPr>
          <p:spPr>
            <a:xfrm>
              <a:off x="2068183" y="706053"/>
              <a:ext cx="2607802" cy="675166"/>
            </a:xfrm>
            <a:prstGeom prst="wedgeRoundRectCallout">
              <a:avLst>
                <a:gd name="adj1" fmla="val 1532"/>
                <a:gd name="adj2" fmla="val 8216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Can you see any patterns?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F9EFB02-2F39-4DFA-864B-BA7AA1587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2023" y="771434"/>
              <a:ext cx="307922" cy="519866"/>
            </a:xfrm>
            <a:prstGeom prst="rect">
              <a:avLst/>
            </a:prstGeom>
          </p:spPr>
        </p:pic>
      </p:grp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E96E29BC-3E81-4C06-BBCF-82A0683D5C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602" end="1522.30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73329" y="1314931"/>
            <a:ext cx="609600" cy="609600"/>
          </a:xfrm>
          <a:prstGeom prst="rect">
            <a:avLst/>
          </a:prstGeom>
        </p:spPr>
      </p:pic>
      <p:pic>
        <p:nvPicPr>
          <p:cNvPr id="25" name="2">
            <a:hlinkClick r:id="" action="ppaction://media"/>
            <a:extLst>
              <a:ext uri="{FF2B5EF4-FFF2-40B4-BE49-F238E27FC236}">
                <a16:creationId xmlns:a16="http://schemas.microsoft.com/office/drawing/2014/main" id="{2CEAA2A8-AD70-45CA-9B19-58E91B7F21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316" end="1206.23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554" y="2819400"/>
            <a:ext cx="609600" cy="609600"/>
          </a:xfrm>
          <a:prstGeom prst="rect">
            <a:avLst/>
          </a:prstGeom>
        </p:spPr>
      </p:pic>
      <p:pic>
        <p:nvPicPr>
          <p:cNvPr id="26" name="3">
            <a:hlinkClick r:id="" action="ppaction://media"/>
            <a:extLst>
              <a:ext uri="{FF2B5EF4-FFF2-40B4-BE49-F238E27FC236}">
                <a16:creationId xmlns:a16="http://schemas.microsoft.com/office/drawing/2014/main" id="{20994FC4-427B-417D-9437-4AFCC010998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776" end="707.956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0409" y="4754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83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767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572587-17DC-4798-9551-9A4987D8D3B9}"/>
              </a:ext>
            </a:extLst>
          </p:cNvPr>
          <p:cNvSpPr/>
          <p:nvPr/>
        </p:nvSpPr>
        <p:spPr>
          <a:xfrm>
            <a:off x="1283276" y="1311835"/>
            <a:ext cx="6527409" cy="3829697"/>
          </a:xfrm>
          <a:prstGeom prst="roundRect">
            <a:avLst>
              <a:gd name="adj" fmla="val 4912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patterns and sequences.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10C2E-9D88-4533-9619-21B3F81FD5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99" r="3200"/>
          <a:stretch/>
        </p:blipFill>
        <p:spPr>
          <a:xfrm>
            <a:off x="1518597" y="1457739"/>
            <a:ext cx="6116102" cy="34314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83A6CA-6C46-4373-AD00-81BB40624FE6}"/>
              </a:ext>
            </a:extLst>
          </p:cNvPr>
          <p:cNvSpPr/>
          <p:nvPr/>
        </p:nvSpPr>
        <p:spPr>
          <a:xfrm>
            <a:off x="3463419" y="1857709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14EC4-D8DF-4791-B665-70120EFA6726}"/>
              </a:ext>
            </a:extLst>
          </p:cNvPr>
          <p:cNvSpPr/>
          <p:nvPr/>
        </p:nvSpPr>
        <p:spPr>
          <a:xfrm>
            <a:off x="3479021" y="1505367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15EFA82-0129-465C-9412-141B050CFC94}"/>
              </a:ext>
            </a:extLst>
          </p:cNvPr>
          <p:cNvSpPr/>
          <p:nvPr/>
        </p:nvSpPr>
        <p:spPr>
          <a:xfrm>
            <a:off x="304030" y="776402"/>
            <a:ext cx="3204497" cy="1076388"/>
          </a:xfrm>
          <a:prstGeom prst="wedgeRoundRectCallout">
            <a:avLst>
              <a:gd name="adj1" fmla="val 43365"/>
              <a:gd name="adj2" fmla="val 8983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pattern is the sequence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triangular numbers.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can be used to make triangles of dots.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45C26-CBD6-4B2C-9C77-0B56858DC640}"/>
              </a:ext>
            </a:extLst>
          </p:cNvPr>
          <p:cNvSpPr/>
          <p:nvPr/>
        </p:nvSpPr>
        <p:spPr>
          <a:xfrm>
            <a:off x="4838699" y="2248293"/>
            <a:ext cx="585167" cy="305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DAF2FC-16DE-47E5-95AF-7B1EEC7A9139}"/>
              </a:ext>
            </a:extLst>
          </p:cNvPr>
          <p:cNvSpPr/>
          <p:nvPr/>
        </p:nvSpPr>
        <p:spPr>
          <a:xfrm>
            <a:off x="4545446" y="2580540"/>
            <a:ext cx="585167" cy="305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C2E9D-B990-4026-A6D3-3D62E2DBAE68}"/>
              </a:ext>
            </a:extLst>
          </p:cNvPr>
          <p:cNvSpPr/>
          <p:nvPr/>
        </p:nvSpPr>
        <p:spPr>
          <a:xfrm>
            <a:off x="3494622" y="2179654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1        2        1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B46C8-C43F-46D4-92CB-40EB29B6F5F8}"/>
              </a:ext>
            </a:extLst>
          </p:cNvPr>
          <p:cNvSpPr/>
          <p:nvPr/>
        </p:nvSpPr>
        <p:spPr>
          <a:xfrm>
            <a:off x="3494622" y="2526755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1        3        3        1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FA1B1E-5DC1-464D-859E-F86CF225B36F}"/>
              </a:ext>
            </a:extLst>
          </p:cNvPr>
          <p:cNvSpPr/>
          <p:nvPr/>
        </p:nvSpPr>
        <p:spPr>
          <a:xfrm>
            <a:off x="4237070" y="2905129"/>
            <a:ext cx="585167" cy="305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93A77D-AE76-45B7-B0FE-3A1E832AD7D8}"/>
              </a:ext>
            </a:extLst>
          </p:cNvPr>
          <p:cNvSpPr/>
          <p:nvPr/>
        </p:nvSpPr>
        <p:spPr>
          <a:xfrm>
            <a:off x="3960279" y="3247507"/>
            <a:ext cx="585167" cy="305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B86094-37E3-416F-B518-CB0BB41BA8A6}"/>
              </a:ext>
            </a:extLst>
          </p:cNvPr>
          <p:cNvSpPr/>
          <p:nvPr/>
        </p:nvSpPr>
        <p:spPr>
          <a:xfrm>
            <a:off x="3658170" y="3572229"/>
            <a:ext cx="585167" cy="305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3C11716-BB65-4AE5-A08A-F43E23B08026}"/>
              </a:ext>
            </a:extLst>
          </p:cNvPr>
          <p:cNvSpPr/>
          <p:nvPr/>
        </p:nvSpPr>
        <p:spPr>
          <a:xfrm>
            <a:off x="3375112" y="3901589"/>
            <a:ext cx="585167" cy="305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A534F5D-9C26-4245-BF74-BF986E00D607}"/>
              </a:ext>
            </a:extLst>
          </p:cNvPr>
          <p:cNvSpPr/>
          <p:nvPr/>
        </p:nvSpPr>
        <p:spPr>
          <a:xfrm>
            <a:off x="3082528" y="4238695"/>
            <a:ext cx="585167" cy="305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E6012A-9C08-4860-B7BA-A6448B5D5036}"/>
              </a:ext>
            </a:extLst>
          </p:cNvPr>
          <p:cNvSpPr/>
          <p:nvPr/>
        </p:nvSpPr>
        <p:spPr>
          <a:xfrm>
            <a:off x="2798455" y="4562576"/>
            <a:ext cx="585167" cy="3056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995AB6-A523-4973-9F16-3F1E46F5974D}"/>
              </a:ext>
            </a:extLst>
          </p:cNvPr>
          <p:cNvSpPr/>
          <p:nvPr/>
        </p:nvSpPr>
        <p:spPr>
          <a:xfrm>
            <a:off x="3156466" y="2862562"/>
            <a:ext cx="2793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1        4        6        4        1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BCD7C9-9B87-46C5-A709-E42BD0DAE5A1}"/>
              </a:ext>
            </a:extLst>
          </p:cNvPr>
          <p:cNvSpPr/>
          <p:nvPr/>
        </p:nvSpPr>
        <p:spPr>
          <a:xfrm>
            <a:off x="2673838" y="3198915"/>
            <a:ext cx="380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1        5       10       10      5        1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11F94-4E79-47A3-88BC-35B65EEF054D}"/>
              </a:ext>
            </a:extLst>
          </p:cNvPr>
          <p:cNvSpPr/>
          <p:nvPr/>
        </p:nvSpPr>
        <p:spPr>
          <a:xfrm>
            <a:off x="2454324" y="3547346"/>
            <a:ext cx="4244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1        6       15      20      15      6        1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45D1-9E71-4427-A25F-F6B2A5E452E1}"/>
              </a:ext>
            </a:extLst>
          </p:cNvPr>
          <p:cNvSpPr/>
          <p:nvPr/>
        </p:nvSpPr>
        <p:spPr>
          <a:xfrm>
            <a:off x="2234278" y="3870134"/>
            <a:ext cx="4622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1        7       21      35      35      21       7        1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C73A5D-F59D-40B5-829B-33C8AC419816}"/>
              </a:ext>
            </a:extLst>
          </p:cNvPr>
          <p:cNvSpPr/>
          <p:nvPr/>
        </p:nvSpPr>
        <p:spPr>
          <a:xfrm>
            <a:off x="1944924" y="4190022"/>
            <a:ext cx="5201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1        8       28      56     70      56      28       8        1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65CF63-5151-439F-A667-FEBA2E6D68B4}"/>
              </a:ext>
            </a:extLst>
          </p:cNvPr>
          <p:cNvSpPr/>
          <p:nvPr/>
        </p:nvSpPr>
        <p:spPr>
          <a:xfrm>
            <a:off x="1518597" y="4554065"/>
            <a:ext cx="6116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1        9       36      84    126    126     84      36      9        1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8ADCE0C-49B1-4FFE-A79F-0107741EEBEC}"/>
              </a:ext>
            </a:extLst>
          </p:cNvPr>
          <p:cNvGrpSpPr/>
          <p:nvPr/>
        </p:nvGrpSpPr>
        <p:grpSpPr>
          <a:xfrm>
            <a:off x="634641" y="1991875"/>
            <a:ext cx="1607474" cy="1945163"/>
            <a:chOff x="8020" y="2031375"/>
            <a:chExt cx="1607474" cy="1945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B6B71F1-B408-474E-8487-F78CD159F9F8}"/>
                </a:ext>
              </a:extLst>
            </p:cNvPr>
            <p:cNvGrpSpPr/>
            <p:nvPr/>
          </p:nvGrpSpPr>
          <p:grpSpPr>
            <a:xfrm>
              <a:off x="8020" y="2031375"/>
              <a:ext cx="1607474" cy="1945163"/>
              <a:chOff x="8020" y="2066825"/>
              <a:chExt cx="1607474" cy="1945163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C94FCB8E-C1FE-4973-84E0-67908150951F}"/>
                  </a:ext>
                </a:extLst>
              </p:cNvPr>
              <p:cNvSpPr/>
              <p:nvPr/>
            </p:nvSpPr>
            <p:spPr>
              <a:xfrm>
                <a:off x="8020" y="2066825"/>
                <a:ext cx="1607474" cy="19451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1914A92-95D1-4703-BD1B-771B3A674406}"/>
                  </a:ext>
                </a:extLst>
              </p:cNvPr>
              <p:cNvSpPr/>
              <p:nvPr/>
            </p:nvSpPr>
            <p:spPr>
              <a:xfrm>
                <a:off x="882461" y="2282807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E99CD3E-FF5B-4B76-A95B-B1DCA12204AB}"/>
                  </a:ext>
                </a:extLst>
              </p:cNvPr>
              <p:cNvSpPr/>
              <p:nvPr/>
            </p:nvSpPr>
            <p:spPr>
              <a:xfrm>
                <a:off x="882388" y="2572840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C14A52B-ED2D-42AF-84C4-9E44EAA194F5}"/>
                  </a:ext>
                </a:extLst>
              </p:cNvPr>
              <p:cNvSpPr/>
              <p:nvPr/>
            </p:nvSpPr>
            <p:spPr>
              <a:xfrm>
                <a:off x="823414" y="2664320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08C557A-A04C-43F1-832E-E96C44E264D4}"/>
                  </a:ext>
                </a:extLst>
              </p:cNvPr>
              <p:cNvSpPr/>
              <p:nvPr/>
            </p:nvSpPr>
            <p:spPr>
              <a:xfrm>
                <a:off x="940322" y="2663428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24D817A-DBC7-465F-AC45-540DB18F41E4}"/>
                  </a:ext>
                </a:extLst>
              </p:cNvPr>
              <p:cNvSpPr/>
              <p:nvPr/>
            </p:nvSpPr>
            <p:spPr>
              <a:xfrm>
                <a:off x="894317" y="2901748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367D603-AD10-43AE-9362-B4B0E0DBDE76}"/>
                  </a:ext>
                </a:extLst>
              </p:cNvPr>
              <p:cNvSpPr/>
              <p:nvPr/>
            </p:nvSpPr>
            <p:spPr>
              <a:xfrm>
                <a:off x="835343" y="2993228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6EEC262-C86D-4458-839D-B155ECDCCE91}"/>
                  </a:ext>
                </a:extLst>
              </p:cNvPr>
              <p:cNvSpPr/>
              <p:nvPr/>
            </p:nvSpPr>
            <p:spPr>
              <a:xfrm>
                <a:off x="952251" y="2992336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B575267-998E-4474-8A76-455214A4F8BF}"/>
                  </a:ext>
                </a:extLst>
              </p:cNvPr>
              <p:cNvSpPr/>
              <p:nvPr/>
            </p:nvSpPr>
            <p:spPr>
              <a:xfrm>
                <a:off x="895209" y="3086858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41B9EE2-EA62-44EA-A044-2C73032AF81D}"/>
                  </a:ext>
                </a:extLst>
              </p:cNvPr>
              <p:cNvSpPr/>
              <p:nvPr/>
            </p:nvSpPr>
            <p:spPr>
              <a:xfrm>
                <a:off x="1014166" y="3079219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92CA13D-5F30-4994-A089-5E897C5511BC}"/>
                  </a:ext>
                </a:extLst>
              </p:cNvPr>
              <p:cNvSpPr/>
              <p:nvPr/>
            </p:nvSpPr>
            <p:spPr>
              <a:xfrm>
                <a:off x="773084" y="3079219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11F8988-524A-4DE4-99DA-714287C19E0C}"/>
                  </a:ext>
                </a:extLst>
              </p:cNvPr>
              <p:cNvSpPr/>
              <p:nvPr/>
            </p:nvSpPr>
            <p:spPr>
              <a:xfrm>
                <a:off x="894317" y="3355599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0B27B3B-06F4-4B84-B9CA-114D0A97597D}"/>
                  </a:ext>
                </a:extLst>
              </p:cNvPr>
              <p:cNvSpPr/>
              <p:nvPr/>
            </p:nvSpPr>
            <p:spPr>
              <a:xfrm>
                <a:off x="835343" y="3447079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4BA4D35-7336-497D-9493-F7FCD13E6C5B}"/>
                  </a:ext>
                </a:extLst>
              </p:cNvPr>
              <p:cNvSpPr/>
              <p:nvPr/>
            </p:nvSpPr>
            <p:spPr>
              <a:xfrm>
                <a:off x="952251" y="3446187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F5B314D-F998-486C-B0B2-29A827B1DA21}"/>
                  </a:ext>
                </a:extLst>
              </p:cNvPr>
              <p:cNvSpPr/>
              <p:nvPr/>
            </p:nvSpPr>
            <p:spPr>
              <a:xfrm>
                <a:off x="895209" y="3540709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71CC5D9-738B-4A19-A195-A48C38250A2E}"/>
                  </a:ext>
                </a:extLst>
              </p:cNvPr>
              <p:cNvSpPr/>
              <p:nvPr/>
            </p:nvSpPr>
            <p:spPr>
              <a:xfrm>
                <a:off x="1014166" y="3533070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6316ADF-C965-42C9-8734-BCC880795B7D}"/>
                  </a:ext>
                </a:extLst>
              </p:cNvPr>
              <p:cNvSpPr/>
              <p:nvPr/>
            </p:nvSpPr>
            <p:spPr>
              <a:xfrm>
                <a:off x="773084" y="3533070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04D8ECF-E443-4F41-9864-7A440610BF77}"/>
                  </a:ext>
                </a:extLst>
              </p:cNvPr>
              <p:cNvSpPr/>
              <p:nvPr/>
            </p:nvSpPr>
            <p:spPr>
              <a:xfrm>
                <a:off x="833689" y="3632324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EE45E32-71ED-4B7D-936C-5309F941FEB8}"/>
                  </a:ext>
                </a:extLst>
              </p:cNvPr>
              <p:cNvSpPr/>
              <p:nvPr/>
            </p:nvSpPr>
            <p:spPr>
              <a:xfrm>
                <a:off x="961355" y="3633394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476D83F-ED4B-4CB7-A935-E377683A7556}"/>
                  </a:ext>
                </a:extLst>
              </p:cNvPr>
              <p:cNvSpPr/>
              <p:nvPr/>
            </p:nvSpPr>
            <p:spPr>
              <a:xfrm>
                <a:off x="711564" y="3624685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0CE0F73-1825-48FC-BC56-38A3CBC66EC2}"/>
                  </a:ext>
                </a:extLst>
              </p:cNvPr>
              <p:cNvSpPr/>
              <p:nvPr/>
            </p:nvSpPr>
            <p:spPr>
              <a:xfrm>
                <a:off x="1069920" y="3627736"/>
                <a:ext cx="72807" cy="7831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AFA1779-AA03-4472-B976-DB1FBBB33D5F}"/>
                </a:ext>
              </a:extLst>
            </p:cNvPr>
            <p:cNvSpPr txBox="1"/>
            <p:nvPr/>
          </p:nvSpPr>
          <p:spPr>
            <a:xfrm>
              <a:off x="258308" y="2085552"/>
              <a:ext cx="4407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253746"/>
                  </a:solidFill>
                </a:rPr>
                <a:t>1</a:t>
              </a:r>
            </a:p>
            <a:p>
              <a:pPr algn="ctr"/>
              <a:endParaRPr lang="en-GB" sz="600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b="1" dirty="0">
                  <a:solidFill>
                    <a:srgbClr val="253746"/>
                  </a:solidFill>
                </a:rPr>
                <a:t>3</a:t>
              </a:r>
            </a:p>
            <a:p>
              <a:pPr algn="ctr"/>
              <a:endParaRPr lang="en-GB" sz="900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b="1" dirty="0">
                  <a:solidFill>
                    <a:srgbClr val="253746"/>
                  </a:solidFill>
                </a:rPr>
                <a:t>6</a:t>
              </a:r>
            </a:p>
            <a:p>
              <a:pPr algn="ctr"/>
              <a:endParaRPr lang="en-GB" b="1" dirty="0">
                <a:solidFill>
                  <a:srgbClr val="253746"/>
                </a:solidFill>
              </a:endParaRPr>
            </a:p>
            <a:p>
              <a:pPr algn="ctr"/>
              <a:r>
                <a:rPr lang="en-GB" b="1" dirty="0">
                  <a:solidFill>
                    <a:srgbClr val="253746"/>
                  </a:solidFill>
                </a:rPr>
                <a:t>10</a:t>
              </a:r>
            </a:p>
          </p:txBody>
        </p: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3050412-FABE-4550-A65B-56324EDE5BC4}"/>
              </a:ext>
            </a:extLst>
          </p:cNvPr>
          <p:cNvSpPr/>
          <p:nvPr/>
        </p:nvSpPr>
        <p:spPr>
          <a:xfrm>
            <a:off x="6709494" y="1570251"/>
            <a:ext cx="1876507" cy="216857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1 + 3 = </a:t>
            </a:r>
            <a:r>
              <a:rPr lang="en-GB" b="1" dirty="0">
                <a:solidFill>
                  <a:srgbClr val="C00000"/>
                </a:solidFill>
              </a:rPr>
              <a:t>4</a:t>
            </a:r>
            <a:endParaRPr lang="en-GB" sz="1600" b="1" dirty="0">
              <a:solidFill>
                <a:srgbClr val="C00000"/>
              </a:solidFill>
            </a:endParaRPr>
          </a:p>
          <a:p>
            <a:pPr algn="ctr"/>
            <a:r>
              <a:rPr lang="en-GB" sz="1600" b="1" dirty="0">
                <a:solidFill>
                  <a:srgbClr val="C00000"/>
                </a:solidFill>
              </a:rPr>
              <a:t>3 + 6 = </a:t>
            </a:r>
            <a:r>
              <a:rPr lang="en-GB" b="1" dirty="0">
                <a:solidFill>
                  <a:srgbClr val="C00000"/>
                </a:solidFill>
              </a:rPr>
              <a:t>9</a:t>
            </a:r>
            <a:endParaRPr lang="en-GB" sz="1600" b="1" dirty="0">
              <a:solidFill>
                <a:srgbClr val="C00000"/>
              </a:solidFill>
            </a:endParaRPr>
          </a:p>
          <a:p>
            <a:pPr algn="ctr"/>
            <a:r>
              <a:rPr lang="en-GB" sz="1600" b="1" dirty="0">
                <a:solidFill>
                  <a:srgbClr val="C00000"/>
                </a:solidFill>
              </a:rPr>
              <a:t>6 + 10 = </a:t>
            </a:r>
            <a:r>
              <a:rPr lang="en-GB" b="1" dirty="0">
                <a:solidFill>
                  <a:srgbClr val="C00000"/>
                </a:solidFill>
              </a:rPr>
              <a:t>16</a:t>
            </a:r>
            <a:endParaRPr lang="en-GB" sz="1600" b="1" dirty="0">
              <a:solidFill>
                <a:srgbClr val="C00000"/>
              </a:solidFill>
            </a:endParaRPr>
          </a:p>
          <a:p>
            <a:pPr algn="ctr"/>
            <a:r>
              <a:rPr lang="en-GB" sz="1600" b="1" dirty="0">
                <a:solidFill>
                  <a:srgbClr val="C00000"/>
                </a:solidFill>
              </a:rPr>
              <a:t>10 + 15 = </a:t>
            </a:r>
            <a:r>
              <a:rPr lang="en-GB" b="1" dirty="0">
                <a:solidFill>
                  <a:srgbClr val="C00000"/>
                </a:solidFill>
              </a:rPr>
              <a:t>25</a:t>
            </a:r>
            <a:endParaRPr lang="en-GB" sz="1600" b="1" dirty="0">
              <a:solidFill>
                <a:srgbClr val="C00000"/>
              </a:solidFill>
            </a:endParaRPr>
          </a:p>
          <a:p>
            <a:pPr algn="ctr"/>
            <a:r>
              <a:rPr lang="en-GB" sz="1600" b="1" dirty="0">
                <a:solidFill>
                  <a:srgbClr val="C00000"/>
                </a:solidFill>
              </a:rPr>
              <a:t>15 + 21 = </a:t>
            </a:r>
            <a:r>
              <a:rPr lang="en-GB" b="1" dirty="0">
                <a:solidFill>
                  <a:srgbClr val="C00000"/>
                </a:solidFill>
              </a:rPr>
              <a:t>36</a:t>
            </a:r>
            <a:endParaRPr lang="en-GB" sz="1600" b="1" dirty="0">
              <a:solidFill>
                <a:srgbClr val="C00000"/>
              </a:solidFill>
            </a:endParaRPr>
          </a:p>
          <a:p>
            <a:pPr algn="ctr"/>
            <a:r>
              <a:rPr lang="en-GB" sz="1600" b="1" dirty="0">
                <a:solidFill>
                  <a:srgbClr val="C00000"/>
                </a:solidFill>
              </a:rPr>
              <a:t>21 + 28 = </a:t>
            </a:r>
            <a:r>
              <a:rPr lang="en-GB" b="1" dirty="0">
                <a:solidFill>
                  <a:srgbClr val="C00000"/>
                </a:solidFill>
              </a:rPr>
              <a:t>49</a:t>
            </a:r>
            <a:endParaRPr lang="en-GB" sz="1600" b="1" dirty="0">
              <a:solidFill>
                <a:srgbClr val="C00000"/>
              </a:solidFill>
            </a:endParaRPr>
          </a:p>
          <a:p>
            <a:pPr algn="ctr"/>
            <a:r>
              <a:rPr lang="en-GB" sz="1600" b="1" dirty="0">
                <a:solidFill>
                  <a:srgbClr val="C00000"/>
                </a:solidFill>
              </a:rPr>
              <a:t>28 + 36 = </a:t>
            </a:r>
            <a:r>
              <a:rPr lang="en-GB" b="1" dirty="0">
                <a:solidFill>
                  <a:srgbClr val="C00000"/>
                </a:solidFill>
              </a:rPr>
              <a:t>64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CAC82B9-9F6B-4A56-B646-C60D35955811}"/>
              </a:ext>
            </a:extLst>
          </p:cNvPr>
          <p:cNvSpPr/>
          <p:nvPr/>
        </p:nvSpPr>
        <p:spPr>
          <a:xfrm>
            <a:off x="7200390" y="3660328"/>
            <a:ext cx="1890511" cy="516631"/>
          </a:xfrm>
          <a:prstGeom prst="wedgeRoundRectCallout">
            <a:avLst>
              <a:gd name="adj1" fmla="val 1532"/>
              <a:gd name="adj2" fmla="val 8216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Square numbers!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480DFE-0FB7-4826-A069-1486F5B51DEB}"/>
              </a:ext>
            </a:extLst>
          </p:cNvPr>
          <p:cNvGrpSpPr/>
          <p:nvPr/>
        </p:nvGrpSpPr>
        <p:grpSpPr>
          <a:xfrm>
            <a:off x="5072404" y="279095"/>
            <a:ext cx="3805624" cy="1865424"/>
            <a:chOff x="5072404" y="279095"/>
            <a:chExt cx="3805624" cy="186542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FCF758A-A2ED-4F15-9777-B4ED34DCCDE8}"/>
                </a:ext>
              </a:extLst>
            </p:cNvPr>
            <p:cNvSpPr/>
            <p:nvPr/>
          </p:nvSpPr>
          <p:spPr>
            <a:xfrm>
              <a:off x="5072404" y="279095"/>
              <a:ext cx="3805624" cy="1135423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Add the first two numbers along this diagonal (1 + 3). Now add the next two numbers (3 + 6). Then the next two...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sequence of numbers do you get?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0C36925-7F83-4588-A576-E71E68547D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2639" y="1363066"/>
              <a:ext cx="682647" cy="78145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tri">
            <a:hlinkClick r:id="" action="ppaction://media"/>
            <a:extLst>
              <a:ext uri="{FF2B5EF4-FFF2-40B4-BE49-F238E27FC236}">
                <a16:creationId xmlns:a16="http://schemas.microsoft.com/office/drawing/2014/main" id="{BEFD912B-8250-4B46-BCA9-399FA7BE19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78" end="935.920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83102" y="5138015"/>
            <a:ext cx="609600" cy="609600"/>
          </a:xfrm>
          <a:prstGeom prst="rect">
            <a:avLst/>
          </a:prstGeom>
        </p:spPr>
      </p:pic>
      <p:pic>
        <p:nvPicPr>
          <p:cNvPr id="22" name="squares">
            <a:hlinkClick r:id="" action="ppaction://media"/>
            <a:extLst>
              <a:ext uri="{FF2B5EF4-FFF2-40B4-BE49-F238E27FC236}">
                <a16:creationId xmlns:a16="http://schemas.microsoft.com/office/drawing/2014/main" id="{C8ECCE4A-6C06-45A8-A9CD-2882DFF568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69" end="1221.387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34676" y="3780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3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20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1" grpId="0" animBg="1"/>
      <p:bldP spid="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patterns and sequences.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B46C8-C43F-46D4-92CB-40EB29B6F5F8}"/>
              </a:ext>
            </a:extLst>
          </p:cNvPr>
          <p:cNvSpPr/>
          <p:nvPr/>
        </p:nvSpPr>
        <p:spPr>
          <a:xfrm>
            <a:off x="2826592" y="2529433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1        3        3        1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3C2E9D-B990-4026-A6D3-3D62E2DBAE68}"/>
              </a:ext>
            </a:extLst>
          </p:cNvPr>
          <p:cNvSpPr/>
          <p:nvPr/>
        </p:nvSpPr>
        <p:spPr>
          <a:xfrm>
            <a:off x="2826592" y="2182332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1        2        1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83A6CA-6C46-4373-AD00-81BB40624FE6}"/>
              </a:ext>
            </a:extLst>
          </p:cNvPr>
          <p:cNvSpPr/>
          <p:nvPr/>
        </p:nvSpPr>
        <p:spPr>
          <a:xfrm>
            <a:off x="2795389" y="1860387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14EC4-D8DF-4791-B665-70120EFA6726}"/>
              </a:ext>
            </a:extLst>
          </p:cNvPr>
          <p:cNvSpPr/>
          <p:nvPr/>
        </p:nvSpPr>
        <p:spPr>
          <a:xfrm>
            <a:off x="2810991" y="1508045"/>
            <a:ext cx="2164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995AB6-A523-4973-9F16-3F1E46F5974D}"/>
              </a:ext>
            </a:extLst>
          </p:cNvPr>
          <p:cNvSpPr/>
          <p:nvPr/>
        </p:nvSpPr>
        <p:spPr>
          <a:xfrm>
            <a:off x="2488436" y="2865240"/>
            <a:ext cx="2793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1        4        6        4        1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BCD7C9-9B87-46C5-A709-E42BD0DAE5A1}"/>
              </a:ext>
            </a:extLst>
          </p:cNvPr>
          <p:cNvSpPr/>
          <p:nvPr/>
        </p:nvSpPr>
        <p:spPr>
          <a:xfrm>
            <a:off x="2005808" y="3201593"/>
            <a:ext cx="380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1        5      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     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10      5        1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CC4A4B-7ABE-4F7E-83BE-555B945A2AEE}"/>
              </a:ext>
            </a:extLst>
          </p:cNvPr>
          <p:cNvGrpSpPr/>
          <p:nvPr/>
        </p:nvGrpSpPr>
        <p:grpSpPr>
          <a:xfrm>
            <a:off x="6040311" y="1126675"/>
            <a:ext cx="2164056" cy="1045367"/>
            <a:chOff x="1966226" y="610242"/>
            <a:chExt cx="2709759" cy="1042924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BFCF758A-A2ED-4F15-9777-B4ED34DCCDE8}"/>
                </a:ext>
              </a:extLst>
            </p:cNvPr>
            <p:cNvSpPr/>
            <p:nvPr/>
          </p:nvSpPr>
          <p:spPr>
            <a:xfrm>
              <a:off x="1966226" y="610242"/>
              <a:ext cx="2709759" cy="863025"/>
            </a:xfrm>
            <a:prstGeom prst="wedgeRoundRectCallout">
              <a:avLst>
                <a:gd name="adj1" fmla="val 1532"/>
                <a:gd name="adj2" fmla="val 82164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/>
                </a:rPr>
                <a:t>Do you r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ecognise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GB" sz="1600" b="1" dirty="0">
                  <a:solidFill>
                    <a:srgbClr val="253746"/>
                  </a:solidFill>
                </a:rPr>
                <a:t>this number sequence?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AD2554E-84BB-4B35-8FF2-377B69B2F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68063" y="1133300"/>
              <a:ext cx="307922" cy="519866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5711F94-4E79-47A3-88BC-35B65EEF054D}"/>
              </a:ext>
            </a:extLst>
          </p:cNvPr>
          <p:cNvSpPr/>
          <p:nvPr/>
        </p:nvSpPr>
        <p:spPr>
          <a:xfrm>
            <a:off x="1786294" y="3550024"/>
            <a:ext cx="4244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1        6       15      20      15      6        1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045D1-9E71-4427-A25F-F6B2A5E452E1}"/>
              </a:ext>
            </a:extLst>
          </p:cNvPr>
          <p:cNvSpPr/>
          <p:nvPr/>
        </p:nvSpPr>
        <p:spPr>
          <a:xfrm>
            <a:off x="1566248" y="3872812"/>
            <a:ext cx="46223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1        7       21      35      35      21       7        1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C73A5D-F59D-40B5-829B-33C8AC419816}"/>
              </a:ext>
            </a:extLst>
          </p:cNvPr>
          <p:cNvSpPr/>
          <p:nvPr/>
        </p:nvSpPr>
        <p:spPr>
          <a:xfrm>
            <a:off x="1276894" y="4192700"/>
            <a:ext cx="5201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1        8       28      56     70      56      28       8        1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65CF63-5151-439F-A667-FEBA2E6D68B4}"/>
              </a:ext>
            </a:extLst>
          </p:cNvPr>
          <p:cNvSpPr/>
          <p:nvPr/>
        </p:nvSpPr>
        <p:spPr>
          <a:xfrm>
            <a:off x="850567" y="4556743"/>
            <a:ext cx="61161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1        9       36      84    126    126     84      36      9        1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15EFA82-0129-465C-9412-141B050CFC94}"/>
              </a:ext>
            </a:extLst>
          </p:cNvPr>
          <p:cNvSpPr/>
          <p:nvPr/>
        </p:nvSpPr>
        <p:spPr>
          <a:xfrm>
            <a:off x="700868" y="924342"/>
            <a:ext cx="1669307" cy="1119429"/>
          </a:xfrm>
          <a:prstGeom prst="wedgeRoundRectCallout">
            <a:avLst>
              <a:gd name="adj1" fmla="val -74459"/>
              <a:gd name="adj2" fmla="val 2856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the numbers each line passes through...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CAC82B9-9F6B-4A56-B646-C60D35955811}"/>
              </a:ext>
            </a:extLst>
          </p:cNvPr>
          <p:cNvSpPr/>
          <p:nvPr/>
        </p:nvSpPr>
        <p:spPr>
          <a:xfrm>
            <a:off x="6923669" y="3436429"/>
            <a:ext cx="1518683" cy="1100472"/>
          </a:xfrm>
          <a:prstGeom prst="wedgeRoundRectCallout">
            <a:avLst>
              <a:gd name="adj1" fmla="val 29226"/>
              <a:gd name="adj2" fmla="val 17724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253746"/>
                </a:solidFill>
                <a:latin typeface="Calibri" panose="020F0502020204030204"/>
              </a:rPr>
              <a:t>It’s 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rPr>
              <a:t>he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Fibonacci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rPr>
              <a:t> sequence!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D7F785-129A-4A3F-8BE8-82C59BE21F1A}"/>
              </a:ext>
            </a:extLst>
          </p:cNvPr>
          <p:cNvCxnSpPr>
            <a:cxnSpLocks/>
          </p:cNvCxnSpPr>
          <p:nvPr/>
        </p:nvCxnSpPr>
        <p:spPr>
          <a:xfrm flipV="1">
            <a:off x="3320874" y="1538442"/>
            <a:ext cx="1099592" cy="32194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2B4FD0-8F97-463C-9227-C8AA92C08022}"/>
              </a:ext>
            </a:extLst>
          </p:cNvPr>
          <p:cNvCxnSpPr>
            <a:cxnSpLocks/>
          </p:cNvCxnSpPr>
          <p:nvPr/>
        </p:nvCxnSpPr>
        <p:spPr>
          <a:xfrm flipV="1">
            <a:off x="3108840" y="1736118"/>
            <a:ext cx="1441117" cy="4266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109873-909A-4016-8471-14AF8F7ED9BC}"/>
              </a:ext>
            </a:extLst>
          </p:cNvPr>
          <p:cNvCxnSpPr>
            <a:cxnSpLocks/>
          </p:cNvCxnSpPr>
          <p:nvPr/>
        </p:nvCxnSpPr>
        <p:spPr>
          <a:xfrm flipV="1">
            <a:off x="2826592" y="1908155"/>
            <a:ext cx="1811304" cy="6014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110100-4768-4156-B6EB-59CD801F46FD}"/>
              </a:ext>
            </a:extLst>
          </p:cNvPr>
          <p:cNvCxnSpPr>
            <a:cxnSpLocks/>
          </p:cNvCxnSpPr>
          <p:nvPr/>
        </p:nvCxnSpPr>
        <p:spPr>
          <a:xfrm flipV="1">
            <a:off x="2535045" y="2114089"/>
            <a:ext cx="2237987" cy="75115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9C7BC7-D705-4052-990D-1F34E94737F3}"/>
              </a:ext>
            </a:extLst>
          </p:cNvPr>
          <p:cNvCxnSpPr>
            <a:cxnSpLocks/>
          </p:cNvCxnSpPr>
          <p:nvPr/>
        </p:nvCxnSpPr>
        <p:spPr>
          <a:xfrm flipV="1">
            <a:off x="2376424" y="2294180"/>
            <a:ext cx="2460136" cy="83415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3BEBB4-37CF-44FA-A45C-D6E83B2667C2}"/>
              </a:ext>
            </a:extLst>
          </p:cNvPr>
          <p:cNvCxnSpPr>
            <a:cxnSpLocks/>
          </p:cNvCxnSpPr>
          <p:nvPr/>
        </p:nvCxnSpPr>
        <p:spPr>
          <a:xfrm flipV="1">
            <a:off x="2163041" y="2483239"/>
            <a:ext cx="2778485" cy="98144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B3B7F1-DE42-45AC-95D9-7FAA6C65A7D2}"/>
              </a:ext>
            </a:extLst>
          </p:cNvPr>
          <p:cNvCxnSpPr>
            <a:cxnSpLocks/>
          </p:cNvCxnSpPr>
          <p:nvPr/>
        </p:nvCxnSpPr>
        <p:spPr>
          <a:xfrm flipV="1">
            <a:off x="1890636" y="2616125"/>
            <a:ext cx="3226042" cy="118606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BF9B4C8-E8E0-4E3C-AEBC-F378796379B6}"/>
              </a:ext>
            </a:extLst>
          </p:cNvPr>
          <p:cNvCxnSpPr>
            <a:cxnSpLocks/>
          </p:cNvCxnSpPr>
          <p:nvPr/>
        </p:nvCxnSpPr>
        <p:spPr>
          <a:xfrm flipV="1">
            <a:off x="1659879" y="2787154"/>
            <a:ext cx="3622316" cy="135682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6F3008D-4181-4A3B-8EBE-FAD20182E9F9}"/>
              </a:ext>
            </a:extLst>
          </p:cNvPr>
          <p:cNvCxnSpPr>
            <a:cxnSpLocks/>
          </p:cNvCxnSpPr>
          <p:nvPr/>
        </p:nvCxnSpPr>
        <p:spPr>
          <a:xfrm flipV="1">
            <a:off x="1337129" y="2971735"/>
            <a:ext cx="4068903" cy="150886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14A7385-39C6-4A23-8F17-2DE2A82802BD}"/>
              </a:ext>
            </a:extLst>
          </p:cNvPr>
          <p:cNvCxnSpPr>
            <a:cxnSpLocks/>
          </p:cNvCxnSpPr>
          <p:nvPr/>
        </p:nvCxnSpPr>
        <p:spPr>
          <a:xfrm flipV="1">
            <a:off x="1240283" y="3161298"/>
            <a:ext cx="4293704" cy="161216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2C04720-DD89-4F40-9F2A-0B558E0DFC71}"/>
              </a:ext>
            </a:extLst>
          </p:cNvPr>
          <p:cNvSpPr txBox="1"/>
          <p:nvPr/>
        </p:nvSpPr>
        <p:spPr>
          <a:xfrm>
            <a:off x="4349139" y="1263731"/>
            <a:ext cx="56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599E20-624A-4FA6-A2DB-E0DA828D242E}"/>
              </a:ext>
            </a:extLst>
          </p:cNvPr>
          <p:cNvSpPr txBox="1"/>
          <p:nvPr/>
        </p:nvSpPr>
        <p:spPr>
          <a:xfrm>
            <a:off x="4466010" y="1466273"/>
            <a:ext cx="56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1C8238F-45AC-4A7B-B762-5A5D055C9E50}"/>
              </a:ext>
            </a:extLst>
          </p:cNvPr>
          <p:cNvSpPr txBox="1"/>
          <p:nvPr/>
        </p:nvSpPr>
        <p:spPr>
          <a:xfrm>
            <a:off x="4713965" y="1638609"/>
            <a:ext cx="139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1 + 1 = </a:t>
            </a:r>
            <a:r>
              <a:rPr lang="en-GB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0C0D602-5EB0-40E4-B294-5321241BA7EA}"/>
              </a:ext>
            </a:extLst>
          </p:cNvPr>
          <p:cNvSpPr txBox="1"/>
          <p:nvPr/>
        </p:nvSpPr>
        <p:spPr>
          <a:xfrm>
            <a:off x="4877973" y="1844566"/>
            <a:ext cx="139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1 + 2 = </a:t>
            </a:r>
            <a:r>
              <a:rPr lang="en-GB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5C59316-404D-4873-A973-5FBB8D1A57DC}"/>
              </a:ext>
            </a:extLst>
          </p:cNvPr>
          <p:cNvSpPr txBox="1"/>
          <p:nvPr/>
        </p:nvSpPr>
        <p:spPr>
          <a:xfrm>
            <a:off x="5020445" y="2023382"/>
            <a:ext cx="139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1 + 3 + 1 = </a:t>
            </a:r>
            <a:r>
              <a:rPr lang="en-GB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0971F68-B61A-4D4A-AA0A-F4050F04F51F}"/>
              </a:ext>
            </a:extLst>
          </p:cNvPr>
          <p:cNvSpPr txBox="1"/>
          <p:nvPr/>
        </p:nvSpPr>
        <p:spPr>
          <a:xfrm>
            <a:off x="5172845" y="2215538"/>
            <a:ext cx="139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1 + 4 + 3 = </a:t>
            </a:r>
            <a:r>
              <a:rPr lang="en-GB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BC74A8-068D-4C8D-B1C6-0A874CE242B6}"/>
              </a:ext>
            </a:extLst>
          </p:cNvPr>
          <p:cNvSpPr txBox="1"/>
          <p:nvPr/>
        </p:nvSpPr>
        <p:spPr>
          <a:xfrm>
            <a:off x="5239105" y="2401066"/>
            <a:ext cx="197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1 + 5 + 6 + 1 = </a:t>
            </a:r>
            <a:r>
              <a:rPr lang="en-GB" b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B7F26D8-31BC-49B9-8F81-C74B9BFF666D}"/>
              </a:ext>
            </a:extLst>
          </p:cNvPr>
          <p:cNvSpPr txBox="1"/>
          <p:nvPr/>
        </p:nvSpPr>
        <p:spPr>
          <a:xfrm>
            <a:off x="5391505" y="2566718"/>
            <a:ext cx="197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1 + 6 + 10 + 4 = </a:t>
            </a:r>
            <a:r>
              <a:rPr lang="en-GB" b="1" dirty="0">
                <a:solidFill>
                  <a:srgbClr val="C00000"/>
                </a:solidFill>
              </a:rPr>
              <a:t>21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2940410-E9E2-442C-8C58-21835C9EE975}"/>
              </a:ext>
            </a:extLst>
          </p:cNvPr>
          <p:cNvSpPr txBox="1"/>
          <p:nvPr/>
        </p:nvSpPr>
        <p:spPr>
          <a:xfrm>
            <a:off x="5477641" y="2772124"/>
            <a:ext cx="240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1 + 7 + 15 + 10 + 1 = </a:t>
            </a:r>
            <a:r>
              <a:rPr lang="en-GB" b="1" dirty="0">
                <a:solidFill>
                  <a:srgbClr val="C00000"/>
                </a:solidFill>
              </a:rPr>
              <a:t>34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413003F-4B7D-4050-9AC1-2BF5892E6CAA}"/>
              </a:ext>
            </a:extLst>
          </p:cNvPr>
          <p:cNvSpPr txBox="1"/>
          <p:nvPr/>
        </p:nvSpPr>
        <p:spPr>
          <a:xfrm>
            <a:off x="5630041" y="2951028"/>
            <a:ext cx="240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1 + 8 + 21 + 20 + 5 = </a:t>
            </a:r>
            <a:r>
              <a:rPr lang="en-GB" b="1" dirty="0">
                <a:solidFill>
                  <a:srgbClr val="C00000"/>
                </a:solidFill>
              </a:rPr>
              <a:t>55</a:t>
            </a:r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F0466974-FC94-4939-A5CB-6F9AF9BE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75" y="970444"/>
            <a:ext cx="623389" cy="6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fin.">
            <a:hlinkClick r:id="" action="ppaction://media"/>
            <a:extLst>
              <a:ext uri="{FF2B5EF4-FFF2-40B4-BE49-F238E27FC236}">
                <a16:creationId xmlns:a16="http://schemas.microsoft.com/office/drawing/2014/main" id="{E8A96FE8-16BF-45DA-A3BF-9FE29D1889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48" end="702.485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6555" y="3429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30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2567</TotalTime>
  <Words>867</Words>
  <Application>Microsoft Office PowerPoint</Application>
  <PresentationFormat>On-screen Show (4:3)</PresentationFormat>
  <Paragraphs>104</Paragraphs>
  <Slides>4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180</cp:revision>
  <dcterms:created xsi:type="dcterms:W3CDTF">2018-09-13T11:08:58Z</dcterms:created>
  <dcterms:modified xsi:type="dcterms:W3CDTF">2020-06-08T16:00:06Z</dcterms:modified>
</cp:coreProperties>
</file>