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306" r:id="rId2"/>
    <p:sldId id="336" r:id="rId3"/>
    <p:sldId id="314" r:id="rId4"/>
    <p:sldId id="337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3746"/>
    <a:srgbClr val="EA7600"/>
    <a:srgbClr val="9AF67A"/>
    <a:srgbClr val="85F45E"/>
    <a:srgbClr val="E7B8F6"/>
    <a:srgbClr val="F4D2FE"/>
    <a:srgbClr val="F7B635"/>
    <a:srgbClr val="E2AAF4"/>
    <a:srgbClr val="F1C6FE"/>
    <a:srgbClr val="F9B1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6B45E0B-97E2-4896-8272-26B94580A665}" v="9" dt="2020-06-10T14:07:13.84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015" autoAdjust="0"/>
    <p:restoredTop sz="94249" autoAdjust="0"/>
  </p:normalViewPr>
  <p:slideViewPr>
    <p:cSldViewPr snapToGrid="0">
      <p:cViewPr varScale="1">
        <p:scale>
          <a:sx n="68" d="100"/>
          <a:sy n="68" d="100"/>
        </p:scale>
        <p:origin x="147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nnie Kerwin" userId="89cc6116eb6c0dac" providerId="LiveId" clId="{96B45E0B-97E2-4896-8272-26B94580A665}"/>
    <pc:docChg chg="custSel modSld">
      <pc:chgData name="Jennie Kerwin" userId="89cc6116eb6c0dac" providerId="LiveId" clId="{96B45E0B-97E2-4896-8272-26B94580A665}" dt="2020-06-10T14:07:13.847" v="12"/>
      <pc:docMkLst>
        <pc:docMk/>
      </pc:docMkLst>
      <pc:sldChg chg="delSp modSp delAnim">
        <pc:chgData name="Jennie Kerwin" userId="89cc6116eb6c0dac" providerId="LiveId" clId="{96B45E0B-97E2-4896-8272-26B94580A665}" dt="2020-06-10T14:06:45.365" v="8" actId="14100"/>
        <pc:sldMkLst>
          <pc:docMk/>
          <pc:sldMk cId="227188551" sldId="306"/>
        </pc:sldMkLst>
        <pc:spChg chg="mod">
          <ac:chgData name="Jennie Kerwin" userId="89cc6116eb6c0dac" providerId="LiveId" clId="{96B45E0B-97E2-4896-8272-26B94580A665}" dt="2020-06-10T14:06:45.365" v="8" actId="14100"/>
          <ac:spMkLst>
            <pc:docMk/>
            <pc:sldMk cId="227188551" sldId="306"/>
            <ac:spMk id="22" creationId="{3DE03276-5317-44DA-A53B-3A70529DE8E1}"/>
          </ac:spMkLst>
        </pc:spChg>
        <pc:spChg chg="del">
          <ac:chgData name="Jennie Kerwin" userId="89cc6116eb6c0dac" providerId="LiveId" clId="{96B45E0B-97E2-4896-8272-26B94580A665}" dt="2020-06-10T14:06:39.745" v="7" actId="478"/>
          <ac:spMkLst>
            <pc:docMk/>
            <pc:sldMk cId="227188551" sldId="306"/>
            <ac:spMk id="23" creationId="{88EE0C8A-5F0C-4F3A-B91D-A263D1335A0E}"/>
          </ac:spMkLst>
        </pc:spChg>
      </pc:sldChg>
      <pc:sldChg chg="addSp delSp modAnim">
        <pc:chgData name="Jennie Kerwin" userId="89cc6116eb6c0dac" providerId="LiveId" clId="{96B45E0B-97E2-4896-8272-26B94580A665}" dt="2020-06-10T14:07:13.847" v="12"/>
        <pc:sldMkLst>
          <pc:docMk/>
          <pc:sldMk cId="635234339" sldId="336"/>
        </pc:sldMkLst>
        <pc:spChg chg="del">
          <ac:chgData name="Jennie Kerwin" userId="89cc6116eb6c0dac" providerId="LiveId" clId="{96B45E0B-97E2-4896-8272-26B94580A665}" dt="2020-06-10T14:07:06.457" v="10" actId="478"/>
          <ac:spMkLst>
            <pc:docMk/>
            <pc:sldMk cId="635234339" sldId="336"/>
            <ac:spMk id="22" creationId="{3DE03276-5317-44DA-A53B-3A70529DE8E1}"/>
          </ac:spMkLst>
        </pc:spChg>
        <pc:spChg chg="del">
          <ac:chgData name="Jennie Kerwin" userId="89cc6116eb6c0dac" providerId="LiveId" clId="{96B45E0B-97E2-4896-8272-26B94580A665}" dt="2020-06-10T14:06:57.956" v="9" actId="478"/>
          <ac:spMkLst>
            <pc:docMk/>
            <pc:sldMk cId="635234339" sldId="336"/>
            <ac:spMk id="23" creationId="{88EE0C8A-5F0C-4F3A-B91D-A263D1335A0E}"/>
          </ac:spMkLst>
        </pc:spChg>
        <pc:spChg chg="add">
          <ac:chgData name="Jennie Kerwin" userId="89cc6116eb6c0dac" providerId="LiveId" clId="{96B45E0B-97E2-4896-8272-26B94580A665}" dt="2020-06-10T14:07:08.177" v="11"/>
          <ac:spMkLst>
            <pc:docMk/>
            <pc:sldMk cId="635234339" sldId="336"/>
            <ac:spMk id="44" creationId="{1D5138CD-22F0-42A8-87F1-29C63B69EEE8}"/>
          </ac:spMkLst>
        </pc:spChg>
      </pc:sldChg>
    </pc:docChg>
  </pc:docChgLst>
  <pc:docChgLst>
    <pc:chgData name="Jennie Kerwin" userId="89cc6116eb6c0dac" providerId="LiveId" clId="{76CDFB47-0148-4315-955D-B43F1933F94F}"/>
    <pc:docChg chg="delSld modSld">
      <pc:chgData name="Jennie Kerwin" userId="89cc6116eb6c0dac" providerId="LiveId" clId="{76CDFB47-0148-4315-955D-B43F1933F94F}" dt="2020-06-10T13:35:32.730" v="21" actId="1076"/>
      <pc:docMkLst>
        <pc:docMk/>
      </pc:docMkLst>
      <pc:sldChg chg="modSp">
        <pc:chgData name="Jennie Kerwin" userId="89cc6116eb6c0dac" providerId="LiveId" clId="{76CDFB47-0148-4315-955D-B43F1933F94F}" dt="2020-06-10T13:35:32.730" v="21" actId="1076"/>
        <pc:sldMkLst>
          <pc:docMk/>
          <pc:sldMk cId="227188551" sldId="306"/>
        </pc:sldMkLst>
        <pc:spChg chg="mod">
          <ac:chgData name="Jennie Kerwin" userId="89cc6116eb6c0dac" providerId="LiveId" clId="{76CDFB47-0148-4315-955D-B43F1933F94F}" dt="2020-06-10T13:35:32.730" v="21" actId="1076"/>
          <ac:spMkLst>
            <pc:docMk/>
            <pc:sldMk cId="227188551" sldId="306"/>
            <ac:spMk id="33" creationId="{AA8B9A5D-3978-4A6B-B4D7-CA78AC3001F5}"/>
          </ac:spMkLst>
        </pc:spChg>
      </pc:sldChg>
      <pc:sldChg chg="del">
        <pc:chgData name="Jennie Kerwin" userId="89cc6116eb6c0dac" providerId="LiveId" clId="{76CDFB47-0148-4315-955D-B43F1933F94F}" dt="2020-06-10T13:34:45.840" v="1" actId="2696"/>
        <pc:sldMkLst>
          <pc:docMk/>
          <pc:sldMk cId="1048631882" sldId="307"/>
        </pc:sldMkLst>
      </pc:sldChg>
      <pc:sldChg chg="del">
        <pc:chgData name="Jennie Kerwin" userId="89cc6116eb6c0dac" providerId="LiveId" clId="{76CDFB47-0148-4315-955D-B43F1933F94F}" dt="2020-06-10T13:34:50.615" v="14" actId="2696"/>
        <pc:sldMkLst>
          <pc:docMk/>
          <pc:sldMk cId="648938002" sldId="309"/>
        </pc:sldMkLst>
      </pc:sldChg>
      <pc:sldChg chg="del">
        <pc:chgData name="Jennie Kerwin" userId="89cc6116eb6c0dac" providerId="LiveId" clId="{76CDFB47-0148-4315-955D-B43F1933F94F}" dt="2020-06-10T13:34:50.315" v="13" actId="2696"/>
        <pc:sldMkLst>
          <pc:docMk/>
          <pc:sldMk cId="3149311739" sldId="310"/>
        </pc:sldMkLst>
      </pc:sldChg>
      <pc:sldChg chg="del">
        <pc:chgData name="Jennie Kerwin" userId="89cc6116eb6c0dac" providerId="LiveId" clId="{76CDFB47-0148-4315-955D-B43F1933F94F}" dt="2020-06-10T13:34:42.429" v="0" actId="2696"/>
        <pc:sldMkLst>
          <pc:docMk/>
          <pc:sldMk cId="1424430064" sldId="311"/>
        </pc:sldMkLst>
      </pc:sldChg>
      <pc:sldChg chg="del">
        <pc:chgData name="Jennie Kerwin" userId="89cc6116eb6c0dac" providerId="LiveId" clId="{76CDFB47-0148-4315-955D-B43F1933F94F}" dt="2020-06-10T13:34:46.620" v="4" actId="2696"/>
        <pc:sldMkLst>
          <pc:docMk/>
          <pc:sldMk cId="194916531" sldId="312"/>
        </pc:sldMkLst>
      </pc:sldChg>
      <pc:sldChg chg="del">
        <pc:chgData name="Jennie Kerwin" userId="89cc6116eb6c0dac" providerId="LiveId" clId="{76CDFB47-0148-4315-955D-B43F1933F94F}" dt="2020-06-10T13:34:48.203" v="9" actId="2696"/>
        <pc:sldMkLst>
          <pc:docMk/>
          <pc:sldMk cId="1971413226" sldId="313"/>
        </pc:sldMkLst>
      </pc:sldChg>
      <pc:sldChg chg="del">
        <pc:chgData name="Jennie Kerwin" userId="89cc6116eb6c0dac" providerId="LiveId" clId="{76CDFB47-0148-4315-955D-B43F1933F94F}" dt="2020-06-10T13:34:46.800" v="5" actId="2696"/>
        <pc:sldMkLst>
          <pc:docMk/>
          <pc:sldMk cId="1152686141" sldId="315"/>
        </pc:sldMkLst>
      </pc:sldChg>
      <pc:sldChg chg="del">
        <pc:chgData name="Jennie Kerwin" userId="89cc6116eb6c0dac" providerId="LiveId" clId="{76CDFB47-0148-4315-955D-B43F1933F94F}" dt="2020-06-10T13:34:47.773" v="8" actId="2696"/>
        <pc:sldMkLst>
          <pc:docMk/>
          <pc:sldMk cId="975978176" sldId="317"/>
        </pc:sldMkLst>
      </pc:sldChg>
      <pc:sldChg chg="del">
        <pc:chgData name="Jennie Kerwin" userId="89cc6116eb6c0dac" providerId="LiveId" clId="{76CDFB47-0148-4315-955D-B43F1933F94F}" dt="2020-06-10T13:34:48.593" v="10" actId="2696"/>
        <pc:sldMkLst>
          <pc:docMk/>
          <pc:sldMk cId="4039065418" sldId="318"/>
        </pc:sldMkLst>
      </pc:sldChg>
      <pc:sldChg chg="del">
        <pc:chgData name="Jennie Kerwin" userId="89cc6116eb6c0dac" providerId="LiveId" clId="{76CDFB47-0148-4315-955D-B43F1933F94F}" dt="2020-06-10T13:34:49.073" v="11" actId="2696"/>
        <pc:sldMkLst>
          <pc:docMk/>
          <pc:sldMk cId="1415493371" sldId="319"/>
        </pc:sldMkLst>
      </pc:sldChg>
      <pc:sldChg chg="del">
        <pc:chgData name="Jennie Kerwin" userId="89cc6116eb6c0dac" providerId="LiveId" clId="{76CDFB47-0148-4315-955D-B43F1933F94F}" dt="2020-06-10T13:34:49.955" v="12" actId="2696"/>
        <pc:sldMkLst>
          <pc:docMk/>
          <pc:sldMk cId="736786175" sldId="320"/>
        </pc:sldMkLst>
      </pc:sldChg>
      <pc:sldChg chg="del">
        <pc:chgData name="Jennie Kerwin" userId="89cc6116eb6c0dac" providerId="LiveId" clId="{76CDFB47-0148-4315-955D-B43F1933F94F}" dt="2020-06-10T13:34:46.390" v="3" actId="2696"/>
        <pc:sldMkLst>
          <pc:docMk/>
          <pc:sldMk cId="2582910005" sldId="321"/>
        </pc:sldMkLst>
      </pc:sldChg>
      <pc:sldChg chg="del">
        <pc:chgData name="Jennie Kerwin" userId="89cc6116eb6c0dac" providerId="LiveId" clId="{76CDFB47-0148-4315-955D-B43F1933F94F}" dt="2020-06-10T13:34:46.120" v="2" actId="2696"/>
        <pc:sldMkLst>
          <pc:docMk/>
          <pc:sldMk cId="1973836965" sldId="322"/>
        </pc:sldMkLst>
      </pc:sldChg>
      <pc:sldChg chg="del">
        <pc:chgData name="Jennie Kerwin" userId="89cc6116eb6c0dac" providerId="LiveId" clId="{76CDFB47-0148-4315-955D-B43F1933F94F}" dt="2020-06-10T13:34:47.230" v="7" actId="2696"/>
        <pc:sldMkLst>
          <pc:docMk/>
          <pc:sldMk cId="2628039042" sldId="323"/>
        </pc:sldMkLst>
      </pc:sldChg>
      <pc:sldChg chg="del">
        <pc:chgData name="Jennie Kerwin" userId="89cc6116eb6c0dac" providerId="LiveId" clId="{76CDFB47-0148-4315-955D-B43F1933F94F}" dt="2020-06-10T13:34:51.485" v="16" actId="2696"/>
        <pc:sldMkLst>
          <pc:docMk/>
          <pc:sldMk cId="2338780997" sldId="324"/>
        </pc:sldMkLst>
      </pc:sldChg>
      <pc:sldChg chg="del">
        <pc:chgData name="Jennie Kerwin" userId="89cc6116eb6c0dac" providerId="LiveId" clId="{76CDFB47-0148-4315-955D-B43F1933F94F}" dt="2020-06-10T13:34:52.365" v="18" actId="2696"/>
        <pc:sldMkLst>
          <pc:docMk/>
          <pc:sldMk cId="2933108212" sldId="325"/>
        </pc:sldMkLst>
      </pc:sldChg>
      <pc:sldChg chg="del">
        <pc:chgData name="Jennie Kerwin" userId="89cc6116eb6c0dac" providerId="LiveId" clId="{76CDFB47-0148-4315-955D-B43F1933F94F}" dt="2020-06-10T13:34:47.010" v="6" actId="2696"/>
        <pc:sldMkLst>
          <pc:docMk/>
          <pc:sldMk cId="3901977482" sldId="331"/>
        </pc:sldMkLst>
      </pc:sldChg>
      <pc:sldChg chg="del">
        <pc:chgData name="Jennie Kerwin" userId="89cc6116eb6c0dac" providerId="LiveId" clId="{76CDFB47-0148-4315-955D-B43F1933F94F}" dt="2020-06-10T13:34:51.015" v="15" actId="2696"/>
        <pc:sldMkLst>
          <pc:docMk/>
          <pc:sldMk cId="1604426584" sldId="332"/>
        </pc:sldMkLst>
      </pc:sldChg>
      <pc:sldChg chg="del">
        <pc:chgData name="Jennie Kerwin" userId="89cc6116eb6c0dac" providerId="LiveId" clId="{76CDFB47-0148-4315-955D-B43F1933F94F}" dt="2020-06-10T13:34:51.815" v="17" actId="2696"/>
        <pc:sldMkLst>
          <pc:docMk/>
          <pc:sldMk cId="4179040119" sldId="333"/>
        </pc:sldMkLst>
      </pc:sldChg>
      <pc:sldChg chg="del">
        <pc:chgData name="Jennie Kerwin" userId="89cc6116eb6c0dac" providerId="LiveId" clId="{76CDFB47-0148-4315-955D-B43F1933F94F}" dt="2020-06-10T13:34:53.027" v="19" actId="2696"/>
        <pc:sldMkLst>
          <pc:docMk/>
          <pc:sldMk cId="1842816449" sldId="334"/>
        </pc:sldMkLst>
      </pc:sldChg>
      <pc:sldChg chg="modSp">
        <pc:chgData name="Jennie Kerwin" userId="89cc6116eb6c0dac" providerId="LiveId" clId="{76CDFB47-0148-4315-955D-B43F1933F94F}" dt="2020-06-10T13:35:28.529" v="20" actId="1076"/>
        <pc:sldMkLst>
          <pc:docMk/>
          <pc:sldMk cId="635234339" sldId="336"/>
        </pc:sldMkLst>
        <pc:spChg chg="mod">
          <ac:chgData name="Jennie Kerwin" userId="89cc6116eb6c0dac" providerId="LiveId" clId="{76CDFB47-0148-4315-955D-B43F1933F94F}" dt="2020-06-10T13:35:28.529" v="20" actId="1076"/>
          <ac:spMkLst>
            <pc:docMk/>
            <pc:sldMk cId="635234339" sldId="336"/>
            <ac:spMk id="33" creationId="{AA8B9A5D-3978-4A6B-B4D7-CA78AC3001F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ECC001-2C7A-4C2A-8B06-705CA02DC7C6}" type="datetimeFigureOut">
              <a:rPr lang="en-GB" smtClean="0"/>
              <a:t>16/06/2020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873E03-7F6C-40B1-9C82-92C8804404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270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Discuss the scale of the graph. Click to label the first line 20, the next 40, and so on to 100, then draw a line down to the horizontal axis, and label it 50.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7630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873E03-7F6C-40B1-9C82-92C8804404E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58760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23280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873E03-7F6C-40B1-9C82-92C8804404E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211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amilton-trust.org.uk/maths/year-6-maths/" TargetMode="External"/><Relationship Id="rId2" Type="http://schemas.openxmlformats.org/officeDocument/2006/relationships/hyperlink" Target="http://www.hamilton-trust.org.uk/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8754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1625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75158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hlinkClick r:id="rId2"/>
            <a:extLst>
              <a:ext uri="{FF2B5EF4-FFF2-40B4-BE49-F238E27FC236}">
                <a16:creationId xmlns:a16="http://schemas.microsoft.com/office/drawing/2014/main" id="{0FB96D1F-83BC-4887-89A5-175B6E6C68B9}"/>
              </a:ext>
            </a:extLst>
          </p:cNvPr>
          <p:cNvSpPr/>
          <p:nvPr userDrawn="1"/>
        </p:nvSpPr>
        <p:spPr>
          <a:xfrm>
            <a:off x="-53107" y="6221405"/>
            <a:ext cx="9197108" cy="657069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13BC91-F6D0-4DC8-B0B8-6E7E7FAB66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7E7D638D-B41C-46A9-87E5-34C770A46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43602" y="6367376"/>
            <a:ext cx="3086100" cy="365125"/>
          </a:xfrm>
        </p:spPr>
        <p:txBody>
          <a:bodyPr/>
          <a:lstStyle>
            <a:lvl1pPr>
              <a:defRPr sz="1200" b="0">
                <a:solidFill>
                  <a:srgbClr val="EA7600"/>
                </a:solidFill>
                <a:latin typeface="+mn-lt"/>
              </a:defRPr>
            </a:lvl1pPr>
          </a:lstStyle>
          <a:p>
            <a:pPr algn="r"/>
            <a:r>
              <a:rPr lang="en-GB"/>
              <a:t>Year 6</a:t>
            </a:r>
            <a:endParaRPr lang="en-GB" dirty="0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5D9A2E24-96C9-44BE-881E-97F4ADE19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185487" y="6367375"/>
            <a:ext cx="719921" cy="365125"/>
          </a:xfrm>
        </p:spPr>
        <p:txBody>
          <a:bodyPr/>
          <a:lstStyle>
            <a:lvl1pPr algn="ctr">
              <a:defRPr sz="1200" b="0">
                <a:solidFill>
                  <a:srgbClr val="EA7600"/>
                </a:solidFill>
                <a:latin typeface="+mn-lt"/>
              </a:defRPr>
            </a:lvl1pPr>
          </a:lstStyle>
          <a:p>
            <a:fld id="{BA0EE811-478C-4958-8104-2A70B5A1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89D1CB2-11BF-434A-9AE8-BEAF97E774D6}"/>
              </a:ext>
            </a:extLst>
          </p:cNvPr>
          <p:cNvSpPr/>
          <p:nvPr userDrawn="1"/>
        </p:nvSpPr>
        <p:spPr>
          <a:xfrm>
            <a:off x="810410" y="6390463"/>
            <a:ext cx="168135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GB" sz="1200" b="0" dirty="0">
                <a:solidFill>
                  <a:srgbClr val="EA7600"/>
                </a:solidFill>
              </a:rPr>
              <a:t>© </a:t>
            </a:r>
            <a:r>
              <a:rPr lang="en-GB" sz="1200" b="0" dirty="0">
                <a:solidFill>
                  <a:srgbClr val="EA7600"/>
                </a:solidFill>
                <a:hlinkClick r:id="rId3"/>
              </a:rPr>
              <a:t>hamilton-trust.org.uk</a:t>
            </a:r>
            <a:endParaRPr lang="en-GB" sz="1200" b="0" dirty="0">
              <a:solidFill>
                <a:srgbClr val="EA76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51EBB7B-6C39-48C7-850C-99BEC78CA16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8" y="6091747"/>
            <a:ext cx="775846" cy="721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140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3184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1776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6770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6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2469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6172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8032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6641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1712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chemeClr val="bg1">
                <a:lumMod val="95000"/>
              </a:schemeClr>
            </a:gs>
            <a:gs pos="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40000"/>
                <a:lumOff val="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Year 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8276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13" Type="http://schemas.openxmlformats.org/officeDocument/2006/relationships/image" Target="../media/image6.png"/><Relationship Id="rId3" Type="http://schemas.microsoft.com/office/2007/relationships/media" Target="../media/media2.m4a"/><Relationship Id="rId7" Type="http://schemas.openxmlformats.org/officeDocument/2006/relationships/slideLayout" Target="../slideLayouts/slideLayout12.xml"/><Relationship Id="rId12" Type="http://schemas.openxmlformats.org/officeDocument/2006/relationships/image" Target="../media/image5.png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6" Type="http://schemas.microsoft.com/office/2007/relationships/media" Target="../media/media5.m4a"/><Relationship Id="rId11" Type="http://schemas.openxmlformats.org/officeDocument/2006/relationships/image" Target="../media/image4.png"/><Relationship Id="rId5" Type="http://schemas.microsoft.com/office/2007/relationships/media" Target="../media/media4.m4a"/><Relationship Id="rId10" Type="http://schemas.openxmlformats.org/officeDocument/2006/relationships/image" Target="../media/image3.png"/><Relationship Id="rId4" Type="http://schemas.microsoft.com/office/2007/relationships/media" Target="../media/media3.m4a"/><Relationship Id="rId9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media" Target="../media/media7.m4a"/><Relationship Id="rId7" Type="http://schemas.openxmlformats.org/officeDocument/2006/relationships/image" Target="../media/image8.png"/><Relationship Id="rId2" Type="http://schemas.microsoft.com/office/2007/relationships/media" Target="../media/media6.m4a"/><Relationship Id="rId1" Type="http://schemas.openxmlformats.org/officeDocument/2006/relationships/audio" Target="NULL" TargetMode="External"/><Relationship Id="rId6" Type="http://schemas.openxmlformats.org/officeDocument/2006/relationships/image" Target="../media/image7.jp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microsoft.com/office/2007/relationships/media" Target="../media/media9.m4a"/><Relationship Id="rId7" Type="http://schemas.openxmlformats.org/officeDocument/2006/relationships/notesSlide" Target="../notesSlides/notesSlide4.xml"/><Relationship Id="rId2" Type="http://schemas.microsoft.com/office/2007/relationships/media" Target="../media/media8.m4a"/><Relationship Id="rId1" Type="http://schemas.openxmlformats.org/officeDocument/2006/relationships/audio" Target="NULL" TargetMode="External"/><Relationship Id="rId6" Type="http://schemas.openxmlformats.org/officeDocument/2006/relationships/slideLayout" Target="../slideLayouts/slideLayout12.xml"/><Relationship Id="rId11" Type="http://schemas.openxmlformats.org/officeDocument/2006/relationships/image" Target="../media/image8.png"/><Relationship Id="rId5" Type="http://schemas.microsoft.com/office/2007/relationships/media" Target="../media/media11.m4a"/><Relationship Id="rId10" Type="http://schemas.openxmlformats.org/officeDocument/2006/relationships/image" Target="../media/image6.png"/><Relationship Id="rId4" Type="http://schemas.microsoft.com/office/2007/relationships/media" Target="../media/media10.m4a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1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/>
              <a:t>Year 6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116681" y="138645"/>
            <a:ext cx="8904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Interpret bar charts.</a:t>
            </a: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513BB207-CECB-483A-82AD-92F72248A31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3" t="8732" r="8114" b="10198"/>
          <a:stretch/>
        </p:blipFill>
        <p:spPr>
          <a:xfrm>
            <a:off x="1473621" y="687157"/>
            <a:ext cx="6196757" cy="41769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06DB6923-E293-42C3-8DBD-BB437B5F0C4B}"/>
              </a:ext>
            </a:extLst>
          </p:cNvPr>
          <p:cNvGrpSpPr/>
          <p:nvPr/>
        </p:nvGrpSpPr>
        <p:grpSpPr>
          <a:xfrm>
            <a:off x="6959672" y="1758533"/>
            <a:ext cx="2205944" cy="641415"/>
            <a:chOff x="1600337" y="1651057"/>
            <a:chExt cx="3213684" cy="793464"/>
          </a:xfrm>
        </p:grpSpPr>
        <p:sp>
          <p:nvSpPr>
            <p:cNvPr id="8" name="Speech Bubble: Rectangle with Corners Rounded 7">
              <a:extLst>
                <a:ext uri="{FF2B5EF4-FFF2-40B4-BE49-F238E27FC236}">
                  <a16:creationId xmlns:a16="http://schemas.microsoft.com/office/drawing/2014/main" id="{7A586E7A-3048-4D4B-8918-E8A6A7BEBBD1}"/>
                </a:ext>
              </a:extLst>
            </p:cNvPr>
            <p:cNvSpPr/>
            <p:nvPr/>
          </p:nvSpPr>
          <p:spPr>
            <a:xfrm>
              <a:off x="1600337" y="1651057"/>
              <a:ext cx="3213684" cy="793464"/>
            </a:xfrm>
            <a:prstGeom prst="wedgeRoundRectCallout">
              <a:avLst>
                <a:gd name="adj1" fmla="val -75993"/>
                <a:gd name="adj2" fmla="val -45461"/>
                <a:gd name="adj3" fmla="val 16667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en-GB" sz="1600" b="1" dirty="0">
                  <a:solidFill>
                    <a:srgbClr val="253746"/>
                  </a:solidFill>
                </a:rPr>
                <a:t>How many children chose a rabbit? </a:t>
              </a: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044E77B-808E-4075-907E-C121C49FCC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48759" y="1802159"/>
              <a:ext cx="307921" cy="519868"/>
            </a:xfrm>
            <a:prstGeom prst="rect">
              <a:avLst/>
            </a:prstGeom>
          </p:spPr>
        </p:pic>
      </p:grp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1E8EFFAB-F528-473C-875C-7A1E7A230C7F}"/>
              </a:ext>
            </a:extLst>
          </p:cNvPr>
          <p:cNvSpPr/>
          <p:nvPr/>
        </p:nvSpPr>
        <p:spPr>
          <a:xfrm>
            <a:off x="7006956" y="2462948"/>
            <a:ext cx="2064582" cy="641415"/>
          </a:xfrm>
          <a:prstGeom prst="wedgeRoundRectCallout">
            <a:avLst>
              <a:gd name="adj1" fmla="val -70413"/>
              <a:gd name="adj2" fmla="val 36785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GB" sz="1600" b="1" dirty="0">
                <a:solidFill>
                  <a:srgbClr val="253746"/>
                </a:solidFill>
              </a:rPr>
              <a:t>What size steps are on the scale?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25374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29ED93-1AB7-4CB3-B35A-A993479CBAB1}"/>
              </a:ext>
            </a:extLst>
          </p:cNvPr>
          <p:cNvSpPr txBox="1"/>
          <p:nvPr/>
        </p:nvSpPr>
        <p:spPr>
          <a:xfrm>
            <a:off x="3291839" y="3188922"/>
            <a:ext cx="4923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accent1"/>
                </a:solidFill>
              </a:rPr>
              <a:t>20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8D71984-D879-4D94-AA94-05E94964D5B7}"/>
              </a:ext>
            </a:extLst>
          </p:cNvPr>
          <p:cNvSpPr txBox="1"/>
          <p:nvPr/>
        </p:nvSpPr>
        <p:spPr>
          <a:xfrm>
            <a:off x="3667581" y="3188922"/>
            <a:ext cx="4923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accent1"/>
                </a:solidFill>
              </a:rPr>
              <a:t>40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69F31B8-FF14-4E5A-B649-512847821DBF}"/>
              </a:ext>
            </a:extLst>
          </p:cNvPr>
          <p:cNvSpPr txBox="1"/>
          <p:nvPr/>
        </p:nvSpPr>
        <p:spPr>
          <a:xfrm>
            <a:off x="4053078" y="3188922"/>
            <a:ext cx="4923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accent1"/>
                </a:solidFill>
              </a:rPr>
              <a:t>60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CAB3A02-A4D8-4A52-99C4-1543B794D2A8}"/>
              </a:ext>
            </a:extLst>
          </p:cNvPr>
          <p:cNvSpPr txBox="1"/>
          <p:nvPr/>
        </p:nvSpPr>
        <p:spPr>
          <a:xfrm>
            <a:off x="4459789" y="3188922"/>
            <a:ext cx="4923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accent1"/>
                </a:solidFill>
              </a:rPr>
              <a:t>80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81652F1-E61A-4725-A13E-003910469C17}"/>
              </a:ext>
            </a:extLst>
          </p:cNvPr>
          <p:cNvSpPr txBox="1"/>
          <p:nvPr/>
        </p:nvSpPr>
        <p:spPr>
          <a:xfrm>
            <a:off x="5163143" y="3188922"/>
            <a:ext cx="6555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accent1"/>
                </a:solidFill>
              </a:rPr>
              <a:t>120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4009BD3-38AA-481D-BE76-754C7285421E}"/>
              </a:ext>
            </a:extLst>
          </p:cNvPr>
          <p:cNvSpPr txBox="1"/>
          <p:nvPr/>
        </p:nvSpPr>
        <p:spPr>
          <a:xfrm>
            <a:off x="5550214" y="3188922"/>
            <a:ext cx="6555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accent1"/>
                </a:solidFill>
              </a:rPr>
              <a:t>140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6ACF28A-8098-42A9-BD5A-D090454F3101}"/>
              </a:ext>
            </a:extLst>
          </p:cNvPr>
          <p:cNvSpPr txBox="1"/>
          <p:nvPr/>
        </p:nvSpPr>
        <p:spPr>
          <a:xfrm>
            <a:off x="5937285" y="3188922"/>
            <a:ext cx="6555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accent1"/>
                </a:solidFill>
              </a:rPr>
              <a:t>160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50D8A59-B603-443C-AAE5-724732C34750}"/>
              </a:ext>
            </a:extLst>
          </p:cNvPr>
          <p:cNvSpPr txBox="1"/>
          <p:nvPr/>
        </p:nvSpPr>
        <p:spPr>
          <a:xfrm>
            <a:off x="6304111" y="3188922"/>
            <a:ext cx="6555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accent1"/>
                </a:solidFill>
              </a:rPr>
              <a:t>180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8A0099D-AB2D-4A4E-A5DC-7AD91B581F76}"/>
              </a:ext>
            </a:extLst>
          </p:cNvPr>
          <p:cNvCxnSpPr/>
          <p:nvPr/>
        </p:nvCxnSpPr>
        <p:spPr>
          <a:xfrm>
            <a:off x="4103678" y="1674055"/>
            <a:ext cx="0" cy="1514867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90759BDA-C97A-4C84-A6C3-582060591DB7}"/>
              </a:ext>
            </a:extLst>
          </p:cNvPr>
          <p:cNvSpPr txBox="1"/>
          <p:nvPr/>
        </p:nvSpPr>
        <p:spPr>
          <a:xfrm>
            <a:off x="3858537" y="3330525"/>
            <a:ext cx="4923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rgbClr val="C00000"/>
                </a:solidFill>
              </a:rPr>
              <a:t>50</a:t>
            </a:r>
          </a:p>
        </p:txBody>
      </p:sp>
      <p:sp>
        <p:nvSpPr>
          <p:cNvPr id="22" name="Speech Bubble: Rectangle with Corners Rounded 21">
            <a:extLst>
              <a:ext uri="{FF2B5EF4-FFF2-40B4-BE49-F238E27FC236}">
                <a16:creationId xmlns:a16="http://schemas.microsoft.com/office/drawing/2014/main" id="{3DE03276-5317-44DA-A53B-3A70529DE8E1}"/>
              </a:ext>
            </a:extLst>
          </p:cNvPr>
          <p:cNvSpPr/>
          <p:nvPr/>
        </p:nvSpPr>
        <p:spPr>
          <a:xfrm>
            <a:off x="303712" y="924623"/>
            <a:ext cx="4108094" cy="338554"/>
          </a:xfrm>
          <a:prstGeom prst="wedgeRoundRectCallout">
            <a:avLst>
              <a:gd name="adj1" fmla="val 41703"/>
              <a:gd name="adj2" fmla="val 114238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GB" sz="1600" b="1" dirty="0">
                <a:solidFill>
                  <a:srgbClr val="253746"/>
                </a:solidFill>
              </a:rPr>
              <a:t>We can draw lines down to the horizonal axis.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25374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2770309-B6A4-4EA1-85FC-06233E4C9589}"/>
              </a:ext>
            </a:extLst>
          </p:cNvPr>
          <p:cNvSpPr/>
          <p:nvPr/>
        </p:nvSpPr>
        <p:spPr>
          <a:xfrm>
            <a:off x="619802" y="5217399"/>
            <a:ext cx="7898413" cy="777457"/>
          </a:xfrm>
          <a:prstGeom prst="rect">
            <a:avLst/>
          </a:prstGeom>
          <a:solidFill>
            <a:schemeClr val="bg1"/>
          </a:solidFill>
          <a:ln w="38100">
            <a:solidFill>
              <a:srgbClr val="EA7600"/>
            </a:solidFill>
          </a:ln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en-GB" sz="2000" b="1" dirty="0">
                <a:solidFill>
                  <a:srgbClr val="253746"/>
                </a:solidFill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A tip</a:t>
            </a:r>
            <a:r>
              <a:rPr lang="en-GB" sz="2000" b="1" dirty="0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</a:t>
            </a:r>
            <a:r>
              <a:rPr lang="en-GB" sz="2000" b="1" dirty="0">
                <a:solidFill>
                  <a:srgbClr val="253746"/>
                </a:solidFill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for answering graph questions: </a:t>
            </a:r>
            <a:r>
              <a:rPr lang="en-GB" sz="2000" b="1" u="sng" dirty="0">
                <a:solidFill>
                  <a:srgbClr val="253746"/>
                </a:solidFill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Use a ruler to draw a line to the axis to read the number/ value from the scale.</a:t>
            </a:r>
            <a:endParaRPr lang="en-GB" sz="2000" b="1" u="sng" dirty="0">
              <a:solidFill>
                <a:srgbClr val="253746"/>
              </a:solidFill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28" name="Speech Bubble: Rectangle with Corners Rounded 27">
            <a:extLst>
              <a:ext uri="{FF2B5EF4-FFF2-40B4-BE49-F238E27FC236}">
                <a16:creationId xmlns:a16="http://schemas.microsoft.com/office/drawing/2014/main" id="{41088B2B-CA19-473B-80D5-9E35920578A8}"/>
              </a:ext>
            </a:extLst>
          </p:cNvPr>
          <p:cNvSpPr/>
          <p:nvPr/>
        </p:nvSpPr>
        <p:spPr>
          <a:xfrm>
            <a:off x="6186226" y="412158"/>
            <a:ext cx="2885312" cy="1217851"/>
          </a:xfrm>
          <a:prstGeom prst="wedgeRoundRectCallout">
            <a:avLst>
              <a:gd name="adj1" fmla="val -70413"/>
              <a:gd name="adj2" fmla="val 36785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GB" sz="1600" b="1" dirty="0">
                <a:solidFill>
                  <a:srgbClr val="253746"/>
                </a:solidFill>
              </a:rPr>
              <a:t>This graph shows the results of a survey where school children were asked to choose their ideal pet from a choice of rabbit, dog and cat. 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25374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Speech Bubble: Rectangle with Corners Rounded 32">
            <a:extLst>
              <a:ext uri="{FF2B5EF4-FFF2-40B4-BE49-F238E27FC236}">
                <a16:creationId xmlns:a16="http://schemas.microsoft.com/office/drawing/2014/main" id="{AA8B9A5D-3978-4A6B-B4D7-CA78AC3001F5}"/>
              </a:ext>
            </a:extLst>
          </p:cNvPr>
          <p:cNvSpPr/>
          <p:nvPr/>
        </p:nvSpPr>
        <p:spPr>
          <a:xfrm>
            <a:off x="6609709" y="3775475"/>
            <a:ext cx="2446072" cy="1117547"/>
          </a:xfrm>
          <a:prstGeom prst="wedgeRoundRectCallout">
            <a:avLst>
              <a:gd name="adj1" fmla="val 36113"/>
              <a:gd name="adj2" fmla="val -81946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GB" sz="1600" b="1" dirty="0">
                <a:solidFill>
                  <a:srgbClr val="253746"/>
                </a:solidFill>
              </a:rPr>
              <a:t>These questions are easier to answer, now we’ve labelled the bars on the graph. 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25374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6DF2DF86-7960-4E96-97AC-69C4F01785C4}"/>
              </a:ext>
            </a:extLst>
          </p:cNvPr>
          <p:cNvCxnSpPr>
            <a:cxnSpLocks/>
          </p:cNvCxnSpPr>
          <p:nvPr/>
        </p:nvCxnSpPr>
        <p:spPr>
          <a:xfrm>
            <a:off x="6058374" y="2090803"/>
            <a:ext cx="0" cy="1182597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B6A0967B-B4E0-46CC-B424-EB82F2B42CC8}"/>
              </a:ext>
            </a:extLst>
          </p:cNvPr>
          <p:cNvSpPr txBox="1"/>
          <p:nvPr/>
        </p:nvSpPr>
        <p:spPr>
          <a:xfrm>
            <a:off x="5799035" y="3313072"/>
            <a:ext cx="5359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rgbClr val="C00000"/>
                </a:solidFill>
              </a:rPr>
              <a:t>150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9F6F814-621C-4941-9CA9-DAA62CFAED0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73621" y="3546391"/>
            <a:ext cx="2446611" cy="1317483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379E2307-8B66-466C-9736-700A24760E4C}"/>
              </a:ext>
            </a:extLst>
          </p:cNvPr>
          <p:cNvGrpSpPr/>
          <p:nvPr/>
        </p:nvGrpSpPr>
        <p:grpSpPr>
          <a:xfrm>
            <a:off x="888131" y="3742205"/>
            <a:ext cx="2164959" cy="772707"/>
            <a:chOff x="2431701" y="758369"/>
            <a:chExt cx="2886611" cy="874931"/>
          </a:xfrm>
        </p:grpSpPr>
        <p:sp>
          <p:nvSpPr>
            <p:cNvPr id="25" name="Speech Bubble: Rectangle with Corners Rounded 24">
              <a:extLst>
                <a:ext uri="{FF2B5EF4-FFF2-40B4-BE49-F238E27FC236}">
                  <a16:creationId xmlns:a16="http://schemas.microsoft.com/office/drawing/2014/main" id="{18DBD9E3-FA77-4B6F-ACAD-8917958029EA}"/>
                </a:ext>
              </a:extLst>
            </p:cNvPr>
            <p:cNvSpPr/>
            <p:nvPr/>
          </p:nvSpPr>
          <p:spPr>
            <a:xfrm>
              <a:off x="2431701" y="758369"/>
              <a:ext cx="2721743" cy="874931"/>
            </a:xfrm>
            <a:prstGeom prst="wedgeRoundRectCallout">
              <a:avLst>
                <a:gd name="adj1" fmla="val -54650"/>
                <a:gd name="adj2" fmla="val -79866"/>
                <a:gd name="adj3" fmla="val 16667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en-GB" sz="1600" b="1" dirty="0">
                  <a:solidFill>
                    <a:srgbClr val="253746"/>
                  </a:solidFill>
                </a:rPr>
                <a:t>How many more children chose cats than rabbits?</a:t>
              </a: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CFCB8C40-989E-478F-825D-7BAB991FF2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010391" y="881323"/>
              <a:ext cx="307921" cy="519867"/>
            </a:xfrm>
            <a:prstGeom prst="rect">
              <a:avLst/>
            </a:prstGeom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B8900EB-909A-4271-8191-A40E51A653A2}"/>
              </a:ext>
            </a:extLst>
          </p:cNvPr>
          <p:cNvGrpSpPr/>
          <p:nvPr/>
        </p:nvGrpSpPr>
        <p:grpSpPr>
          <a:xfrm>
            <a:off x="3456044" y="4025017"/>
            <a:ext cx="2329536" cy="696367"/>
            <a:chOff x="2212265" y="692939"/>
            <a:chExt cx="3106047" cy="818403"/>
          </a:xfrm>
        </p:grpSpPr>
        <p:sp>
          <p:nvSpPr>
            <p:cNvPr id="30" name="Speech Bubble: Rectangle with Corners Rounded 29">
              <a:extLst>
                <a:ext uri="{FF2B5EF4-FFF2-40B4-BE49-F238E27FC236}">
                  <a16:creationId xmlns:a16="http://schemas.microsoft.com/office/drawing/2014/main" id="{562AE973-BDE4-4E2D-85F7-C0CBB064F8E7}"/>
                </a:ext>
              </a:extLst>
            </p:cNvPr>
            <p:cNvSpPr/>
            <p:nvPr/>
          </p:nvSpPr>
          <p:spPr>
            <a:xfrm>
              <a:off x="2212265" y="692939"/>
              <a:ext cx="3011424" cy="818403"/>
            </a:xfrm>
            <a:prstGeom prst="wedgeRoundRectCallout">
              <a:avLst>
                <a:gd name="adj1" fmla="val -42074"/>
                <a:gd name="adj2" fmla="val 85242"/>
                <a:gd name="adj3" fmla="val 16667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en-GB" sz="1600" b="1" dirty="0">
                  <a:solidFill>
                    <a:srgbClr val="253746"/>
                  </a:solidFill>
                </a:rPr>
                <a:t>How many children chose dogs </a:t>
              </a:r>
              <a:r>
                <a:rPr lang="en-GB" sz="1600" b="1" i="1" dirty="0">
                  <a:solidFill>
                    <a:srgbClr val="253746"/>
                  </a:solidFill>
                </a:rPr>
                <a:t>or</a:t>
              </a:r>
              <a:r>
                <a:rPr lang="en-GB" sz="1600" b="1" dirty="0">
                  <a:solidFill>
                    <a:srgbClr val="253746"/>
                  </a:solidFill>
                </a:rPr>
                <a:t> cats? </a:t>
              </a: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04A79FE7-94C4-49FE-B122-5D8BB81055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010391" y="881323"/>
              <a:ext cx="307921" cy="519867"/>
            </a:xfrm>
            <a:prstGeom prst="rect">
              <a:avLst/>
            </a:prstGeom>
          </p:spPr>
        </p:pic>
      </p:grpSp>
      <p:pic>
        <p:nvPicPr>
          <p:cNvPr id="6" name="intro">
            <a:hlinkClick r:id="" action="ppaction://media"/>
            <a:extLst>
              <a:ext uri="{FF2B5EF4-FFF2-40B4-BE49-F238E27FC236}">
                <a16:creationId xmlns:a16="http://schemas.microsoft.com/office/drawing/2014/main" id="{24612F46-D2D4-47A0-9B44-ABF6EDFC4F2F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7683" end="21545.2086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871751" y="451572"/>
            <a:ext cx="609600" cy="609600"/>
          </a:xfrm>
          <a:prstGeom prst="rect">
            <a:avLst/>
          </a:prstGeom>
        </p:spPr>
      </p:pic>
      <p:pic>
        <p:nvPicPr>
          <p:cNvPr id="35" name="intro">
            <a:hlinkClick r:id="" action="ppaction://media"/>
            <a:extLst>
              <a:ext uri="{FF2B5EF4-FFF2-40B4-BE49-F238E27FC236}">
                <a16:creationId xmlns:a16="http://schemas.microsoft.com/office/drawing/2014/main" id="{4A84AE03-0208-48BC-B5EC-C889AACEA1E0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0557" end="738.2086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895309" y="1241869"/>
            <a:ext cx="609600" cy="609600"/>
          </a:xfrm>
          <a:prstGeom prst="rect">
            <a:avLst/>
          </a:prstGeom>
        </p:spPr>
      </p:pic>
      <p:pic>
        <p:nvPicPr>
          <p:cNvPr id="23" name="rabbit">
            <a:hlinkClick r:id="" action="ppaction://media"/>
            <a:extLst>
              <a:ext uri="{FF2B5EF4-FFF2-40B4-BE49-F238E27FC236}">
                <a16:creationId xmlns:a16="http://schemas.microsoft.com/office/drawing/2014/main" id="{AEAE3EB3-320D-4F8F-999C-199B203B6B3C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2489" end="1596.4013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895309" y="1996127"/>
            <a:ext cx="609600" cy="609600"/>
          </a:xfrm>
          <a:prstGeom prst="rect">
            <a:avLst/>
          </a:prstGeom>
        </p:spPr>
      </p:pic>
      <p:pic>
        <p:nvPicPr>
          <p:cNvPr id="36" name="steps of 20">
            <a:hlinkClick r:id="" action="ppaction://media"/>
            <a:extLst>
              <a:ext uri="{FF2B5EF4-FFF2-40B4-BE49-F238E27FC236}">
                <a16:creationId xmlns:a16="http://schemas.microsoft.com/office/drawing/2014/main" id="{AA257072-606F-40B1-B6C6-D30034990DCE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4">
                  <p14:trim st="1741" end="12914.204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995635" y="2890202"/>
            <a:ext cx="609600" cy="609600"/>
          </a:xfrm>
          <a:prstGeom prst="rect">
            <a:avLst/>
          </a:prstGeom>
        </p:spPr>
      </p:pic>
      <p:pic>
        <p:nvPicPr>
          <p:cNvPr id="37" name="steps of 20">
            <a:hlinkClick r:id="" action="ppaction://media"/>
            <a:extLst>
              <a:ext uri="{FF2B5EF4-FFF2-40B4-BE49-F238E27FC236}">
                <a16:creationId xmlns:a16="http://schemas.microsoft.com/office/drawing/2014/main" id="{BFEB10CD-07A1-4468-983E-0126582B4EEE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4">
                  <p14:trim st="24066" end="3051.204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953891" y="3765913"/>
            <a:ext cx="609600" cy="609600"/>
          </a:xfrm>
          <a:prstGeom prst="rect">
            <a:avLst/>
          </a:prstGeom>
        </p:spPr>
      </p:pic>
      <p:pic>
        <p:nvPicPr>
          <p:cNvPr id="38" name="7">
            <a:hlinkClick r:id="" action="ppaction://media"/>
            <a:extLst>
              <a:ext uri="{FF2B5EF4-FFF2-40B4-BE49-F238E27FC236}">
                <a16:creationId xmlns:a16="http://schemas.microsoft.com/office/drawing/2014/main" id="{19BDDD02-49E3-4ED5-843F-194BD02BCA00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5">
                  <p14:trim st="2853" end="1049.0521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641600" y="3188922"/>
            <a:ext cx="609600" cy="609600"/>
          </a:xfrm>
          <a:prstGeom prst="rect">
            <a:avLst/>
          </a:prstGeom>
        </p:spPr>
      </p:pic>
      <p:pic>
        <p:nvPicPr>
          <p:cNvPr id="3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4082361-E69F-4E4E-B23E-B03B9FD88AAC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6">
                  <p14:trim st="2582" end="478.7596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853548" y="492609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88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267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0603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22068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6795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6795"/>
                            </p:stCondLst>
                            <p:childTnLst>
                              <p:par>
                                <p:cTn id="3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4333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5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25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7" dur="15475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audio>
              <p:cMediaNode vol="80000">
                <p:cTn id="1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1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audio>
              <p:cMediaNode vol="80000">
                <p:cTn id="1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audio>
              <p:cMediaNode vol="80000">
                <p:cTn id="1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audio>
              <p:cMediaNode vol="80000">
                <p:cTn id="1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</p:childTnLst>
        </p:cTn>
      </p:par>
    </p:tnLst>
    <p:bldLst>
      <p:bldP spid="11" grpId="0" animBg="1"/>
      <p:bldP spid="5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1" grpId="0"/>
      <p:bldP spid="22" grpId="0" animBg="1"/>
      <p:bldP spid="27" grpId="0" animBg="1"/>
      <p:bldP spid="28" grpId="0" animBg="1"/>
      <p:bldP spid="33" grpId="0" animBg="1"/>
      <p:bldP spid="3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0EE811-478C-4958-8104-2A70B5A1961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EA7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EA76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EA7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Year 6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EA76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116681" y="138645"/>
            <a:ext cx="8904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7600"/>
              </a:buClr>
              <a:buSzPct val="120000"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Interpret bar charts.</a:t>
            </a: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513BB207-CECB-483A-82AD-92F72248A31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3" t="8732" r="8114" b="10198"/>
          <a:stretch/>
        </p:blipFill>
        <p:spPr>
          <a:xfrm>
            <a:off x="1473621" y="687157"/>
            <a:ext cx="6196757" cy="41769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06DB6923-E293-42C3-8DBD-BB437B5F0C4B}"/>
              </a:ext>
            </a:extLst>
          </p:cNvPr>
          <p:cNvGrpSpPr/>
          <p:nvPr/>
        </p:nvGrpSpPr>
        <p:grpSpPr>
          <a:xfrm>
            <a:off x="6919916" y="1758533"/>
            <a:ext cx="2205944" cy="641415"/>
            <a:chOff x="1600337" y="1651057"/>
            <a:chExt cx="3213684" cy="793464"/>
          </a:xfrm>
        </p:grpSpPr>
        <p:sp>
          <p:nvSpPr>
            <p:cNvPr id="8" name="Speech Bubble: Rectangle with Corners Rounded 7">
              <a:extLst>
                <a:ext uri="{FF2B5EF4-FFF2-40B4-BE49-F238E27FC236}">
                  <a16:creationId xmlns:a16="http://schemas.microsoft.com/office/drawing/2014/main" id="{7A586E7A-3048-4D4B-8918-E8A6A7BEBBD1}"/>
                </a:ext>
              </a:extLst>
            </p:cNvPr>
            <p:cNvSpPr/>
            <p:nvPr/>
          </p:nvSpPr>
          <p:spPr>
            <a:xfrm>
              <a:off x="1600337" y="1651057"/>
              <a:ext cx="3213684" cy="793464"/>
            </a:xfrm>
            <a:prstGeom prst="wedgeRoundRectCallout">
              <a:avLst>
                <a:gd name="adj1" fmla="val -75993"/>
                <a:gd name="adj2" fmla="val -45461"/>
                <a:gd name="adj3" fmla="val 16667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25374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How many children chose a rabbit? </a:t>
              </a: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044E77B-808E-4075-907E-C121C49FCC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48759" y="1802159"/>
              <a:ext cx="307921" cy="519868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6329ED93-1AB7-4CB3-B35A-A993479CBAB1}"/>
              </a:ext>
            </a:extLst>
          </p:cNvPr>
          <p:cNvSpPr txBox="1"/>
          <p:nvPr/>
        </p:nvSpPr>
        <p:spPr>
          <a:xfrm>
            <a:off x="3291839" y="3188922"/>
            <a:ext cx="4923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8D71984-D879-4D94-AA94-05E94964D5B7}"/>
              </a:ext>
            </a:extLst>
          </p:cNvPr>
          <p:cNvSpPr txBox="1"/>
          <p:nvPr/>
        </p:nvSpPr>
        <p:spPr>
          <a:xfrm>
            <a:off x="3667581" y="3188922"/>
            <a:ext cx="4923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69F31B8-FF14-4E5A-B649-512847821DBF}"/>
              </a:ext>
            </a:extLst>
          </p:cNvPr>
          <p:cNvSpPr txBox="1"/>
          <p:nvPr/>
        </p:nvSpPr>
        <p:spPr>
          <a:xfrm>
            <a:off x="4053078" y="3188922"/>
            <a:ext cx="4923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CAB3A02-A4D8-4A52-99C4-1543B794D2A8}"/>
              </a:ext>
            </a:extLst>
          </p:cNvPr>
          <p:cNvSpPr txBox="1"/>
          <p:nvPr/>
        </p:nvSpPr>
        <p:spPr>
          <a:xfrm>
            <a:off x="4459789" y="3188922"/>
            <a:ext cx="4923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81652F1-E61A-4725-A13E-003910469C17}"/>
              </a:ext>
            </a:extLst>
          </p:cNvPr>
          <p:cNvSpPr txBox="1"/>
          <p:nvPr/>
        </p:nvSpPr>
        <p:spPr>
          <a:xfrm>
            <a:off x="5163143" y="3188922"/>
            <a:ext cx="6555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4009BD3-38AA-481D-BE76-754C7285421E}"/>
              </a:ext>
            </a:extLst>
          </p:cNvPr>
          <p:cNvSpPr txBox="1"/>
          <p:nvPr/>
        </p:nvSpPr>
        <p:spPr>
          <a:xfrm>
            <a:off x="5550214" y="3188922"/>
            <a:ext cx="6555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140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6ACF28A-8098-42A9-BD5A-D090454F3101}"/>
              </a:ext>
            </a:extLst>
          </p:cNvPr>
          <p:cNvSpPr txBox="1"/>
          <p:nvPr/>
        </p:nvSpPr>
        <p:spPr>
          <a:xfrm>
            <a:off x="5937285" y="3188922"/>
            <a:ext cx="6555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160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50D8A59-B603-443C-AAE5-724732C34750}"/>
              </a:ext>
            </a:extLst>
          </p:cNvPr>
          <p:cNvSpPr txBox="1"/>
          <p:nvPr/>
        </p:nvSpPr>
        <p:spPr>
          <a:xfrm>
            <a:off x="6304111" y="3188922"/>
            <a:ext cx="6555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180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8A0099D-AB2D-4A4E-A5DC-7AD91B581F76}"/>
              </a:ext>
            </a:extLst>
          </p:cNvPr>
          <p:cNvCxnSpPr/>
          <p:nvPr/>
        </p:nvCxnSpPr>
        <p:spPr>
          <a:xfrm>
            <a:off x="4103678" y="1674055"/>
            <a:ext cx="0" cy="1514867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90759BDA-C97A-4C84-A6C3-582060591DB7}"/>
              </a:ext>
            </a:extLst>
          </p:cNvPr>
          <p:cNvSpPr txBox="1"/>
          <p:nvPr/>
        </p:nvSpPr>
        <p:spPr>
          <a:xfrm>
            <a:off x="3858537" y="3330525"/>
            <a:ext cx="4923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50</a:t>
            </a:r>
          </a:p>
        </p:txBody>
      </p:sp>
      <p:sp>
        <p:nvSpPr>
          <p:cNvPr id="28" name="Speech Bubble: Rectangle with Corners Rounded 27">
            <a:extLst>
              <a:ext uri="{FF2B5EF4-FFF2-40B4-BE49-F238E27FC236}">
                <a16:creationId xmlns:a16="http://schemas.microsoft.com/office/drawing/2014/main" id="{41088B2B-CA19-473B-80D5-9E35920578A8}"/>
              </a:ext>
            </a:extLst>
          </p:cNvPr>
          <p:cNvSpPr/>
          <p:nvPr/>
        </p:nvSpPr>
        <p:spPr>
          <a:xfrm>
            <a:off x="6186226" y="412158"/>
            <a:ext cx="2885312" cy="1217851"/>
          </a:xfrm>
          <a:prstGeom prst="wedgeRoundRectCallout">
            <a:avLst>
              <a:gd name="adj1" fmla="val -70413"/>
              <a:gd name="adj2" fmla="val 36785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graph shows the results of a survey where school children were asked to choose their ideal pet from a choice of rabbit, dog and cat. 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6DF2DF86-7960-4E96-97AC-69C4F01785C4}"/>
              </a:ext>
            </a:extLst>
          </p:cNvPr>
          <p:cNvCxnSpPr>
            <a:cxnSpLocks/>
          </p:cNvCxnSpPr>
          <p:nvPr/>
        </p:nvCxnSpPr>
        <p:spPr>
          <a:xfrm>
            <a:off x="6058374" y="2090803"/>
            <a:ext cx="0" cy="1182597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B6A0967B-B4E0-46CC-B424-EB82F2B42CC8}"/>
              </a:ext>
            </a:extLst>
          </p:cNvPr>
          <p:cNvSpPr txBox="1"/>
          <p:nvPr/>
        </p:nvSpPr>
        <p:spPr>
          <a:xfrm>
            <a:off x="5799035" y="3313072"/>
            <a:ext cx="5359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150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E508096B-B852-4FAF-B73A-41275890BBBA}"/>
              </a:ext>
            </a:extLst>
          </p:cNvPr>
          <p:cNvGrpSpPr/>
          <p:nvPr/>
        </p:nvGrpSpPr>
        <p:grpSpPr>
          <a:xfrm>
            <a:off x="6910098" y="1751330"/>
            <a:ext cx="2205944" cy="641415"/>
            <a:chOff x="1600337" y="1651057"/>
            <a:chExt cx="3213684" cy="793464"/>
          </a:xfrm>
        </p:grpSpPr>
        <p:sp>
          <p:nvSpPr>
            <p:cNvPr id="36" name="Speech Bubble: Rectangle with Corners Rounded 35">
              <a:extLst>
                <a:ext uri="{FF2B5EF4-FFF2-40B4-BE49-F238E27FC236}">
                  <a16:creationId xmlns:a16="http://schemas.microsoft.com/office/drawing/2014/main" id="{CBBFBC44-1B21-45A8-92BB-B9FED77EF247}"/>
                </a:ext>
              </a:extLst>
            </p:cNvPr>
            <p:cNvSpPr/>
            <p:nvPr/>
          </p:nvSpPr>
          <p:spPr>
            <a:xfrm>
              <a:off x="1600337" y="1651057"/>
              <a:ext cx="3213684" cy="793464"/>
            </a:xfrm>
            <a:prstGeom prst="wedgeRoundRectCallout">
              <a:avLst>
                <a:gd name="adj1" fmla="val -75993"/>
                <a:gd name="adj2" fmla="val -45461"/>
                <a:gd name="adj3" fmla="val 16667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25374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How many children chose a rabbit? </a:t>
              </a: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50</a:t>
              </a:r>
            </a:p>
          </p:txBody>
        </p:sp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A1A826B6-0689-4F0E-BA2F-704FFF96E7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48759" y="1802159"/>
              <a:ext cx="307921" cy="519868"/>
            </a:xfrm>
            <a:prstGeom prst="rect">
              <a:avLst/>
            </a:prstGeom>
          </p:spPr>
        </p:pic>
      </p:grpSp>
      <p:pic>
        <p:nvPicPr>
          <p:cNvPr id="45" name="Picture 44">
            <a:extLst>
              <a:ext uri="{FF2B5EF4-FFF2-40B4-BE49-F238E27FC236}">
                <a16:creationId xmlns:a16="http://schemas.microsoft.com/office/drawing/2014/main" id="{7BCB1AA5-9BCE-4483-A253-6F05052B68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3621" y="3546391"/>
            <a:ext cx="2446611" cy="1317483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379E2307-8B66-466C-9736-700A24760E4C}"/>
              </a:ext>
            </a:extLst>
          </p:cNvPr>
          <p:cNvGrpSpPr/>
          <p:nvPr/>
        </p:nvGrpSpPr>
        <p:grpSpPr>
          <a:xfrm>
            <a:off x="861583" y="3956463"/>
            <a:ext cx="2148414" cy="772707"/>
            <a:chOff x="2453761" y="663730"/>
            <a:chExt cx="2864551" cy="874931"/>
          </a:xfrm>
        </p:grpSpPr>
        <p:sp>
          <p:nvSpPr>
            <p:cNvPr id="25" name="Speech Bubble: Rectangle with Corners Rounded 24">
              <a:extLst>
                <a:ext uri="{FF2B5EF4-FFF2-40B4-BE49-F238E27FC236}">
                  <a16:creationId xmlns:a16="http://schemas.microsoft.com/office/drawing/2014/main" id="{18DBD9E3-FA77-4B6F-ACAD-8917958029EA}"/>
                </a:ext>
              </a:extLst>
            </p:cNvPr>
            <p:cNvSpPr/>
            <p:nvPr/>
          </p:nvSpPr>
          <p:spPr>
            <a:xfrm>
              <a:off x="2453761" y="663730"/>
              <a:ext cx="2721743" cy="874931"/>
            </a:xfrm>
            <a:prstGeom prst="wedgeRoundRectCallout">
              <a:avLst>
                <a:gd name="adj1" fmla="val -54650"/>
                <a:gd name="adj2" fmla="val -79866"/>
                <a:gd name="adj3" fmla="val 16667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25374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How many more children chose cats than rabbits?</a:t>
              </a:r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CFCB8C40-989E-478F-825D-7BAB991FF2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010391" y="881323"/>
              <a:ext cx="307921" cy="519867"/>
            </a:xfrm>
            <a:prstGeom prst="rect">
              <a:avLst/>
            </a:prstGeom>
          </p:spPr>
        </p:pic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ECD0378C-C303-4D01-A7EF-4DEE10FE9B1A}"/>
              </a:ext>
            </a:extLst>
          </p:cNvPr>
          <p:cNvGrpSpPr/>
          <p:nvPr/>
        </p:nvGrpSpPr>
        <p:grpSpPr>
          <a:xfrm>
            <a:off x="868791" y="3956463"/>
            <a:ext cx="2148414" cy="772707"/>
            <a:chOff x="2453761" y="663730"/>
            <a:chExt cx="2864551" cy="874931"/>
          </a:xfrm>
        </p:grpSpPr>
        <p:sp>
          <p:nvSpPr>
            <p:cNvPr id="42" name="Speech Bubble: Rectangle with Corners Rounded 41">
              <a:extLst>
                <a:ext uri="{FF2B5EF4-FFF2-40B4-BE49-F238E27FC236}">
                  <a16:creationId xmlns:a16="http://schemas.microsoft.com/office/drawing/2014/main" id="{49427858-9833-413A-A3B4-F13418209336}"/>
                </a:ext>
              </a:extLst>
            </p:cNvPr>
            <p:cNvSpPr/>
            <p:nvPr/>
          </p:nvSpPr>
          <p:spPr>
            <a:xfrm>
              <a:off x="2453761" y="663730"/>
              <a:ext cx="2721743" cy="874931"/>
            </a:xfrm>
            <a:prstGeom prst="wedgeRoundRectCallout">
              <a:avLst>
                <a:gd name="adj1" fmla="val -54650"/>
                <a:gd name="adj2" fmla="val -79866"/>
                <a:gd name="adj3" fmla="val 16667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25374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How many more children chose cats than rabbits? </a:t>
              </a: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50</a:t>
              </a:r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C5DF4985-4458-41D1-B64A-B1F89C00DFB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010391" y="881323"/>
              <a:ext cx="307921" cy="519867"/>
            </a:xfrm>
            <a:prstGeom prst="rect">
              <a:avLst/>
            </a:prstGeom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B8900EB-909A-4271-8191-A40E51A653A2}"/>
              </a:ext>
            </a:extLst>
          </p:cNvPr>
          <p:cNvGrpSpPr/>
          <p:nvPr/>
        </p:nvGrpSpPr>
        <p:grpSpPr>
          <a:xfrm>
            <a:off x="3667581" y="4117035"/>
            <a:ext cx="2329536" cy="696367"/>
            <a:chOff x="2212265" y="692939"/>
            <a:chExt cx="3106047" cy="818403"/>
          </a:xfrm>
        </p:grpSpPr>
        <p:sp>
          <p:nvSpPr>
            <p:cNvPr id="30" name="Speech Bubble: Rectangle with Corners Rounded 29">
              <a:extLst>
                <a:ext uri="{FF2B5EF4-FFF2-40B4-BE49-F238E27FC236}">
                  <a16:creationId xmlns:a16="http://schemas.microsoft.com/office/drawing/2014/main" id="{562AE973-BDE4-4E2D-85F7-C0CBB064F8E7}"/>
                </a:ext>
              </a:extLst>
            </p:cNvPr>
            <p:cNvSpPr/>
            <p:nvPr/>
          </p:nvSpPr>
          <p:spPr>
            <a:xfrm>
              <a:off x="2212265" y="692939"/>
              <a:ext cx="3011424" cy="818403"/>
            </a:xfrm>
            <a:prstGeom prst="wedgeRoundRectCallout">
              <a:avLst>
                <a:gd name="adj1" fmla="val -70791"/>
                <a:gd name="adj2" fmla="val -49122"/>
                <a:gd name="adj3" fmla="val 16667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25374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How many children chose dogs or cats? </a:t>
              </a:r>
            </a:p>
          </p:txBody>
        </p: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04A79FE7-94C4-49FE-B122-5D8BB81055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010391" y="881323"/>
              <a:ext cx="307921" cy="519867"/>
            </a:xfrm>
            <a:prstGeom prst="rect">
              <a:avLst/>
            </a:prstGeom>
          </p:spPr>
        </p:pic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95EE01E0-C7BF-4EB4-B2DE-12D3C6A3F1EA}"/>
              </a:ext>
            </a:extLst>
          </p:cNvPr>
          <p:cNvGrpSpPr/>
          <p:nvPr/>
        </p:nvGrpSpPr>
        <p:grpSpPr>
          <a:xfrm>
            <a:off x="3674789" y="4096786"/>
            <a:ext cx="2329536" cy="696367"/>
            <a:chOff x="2212265" y="692939"/>
            <a:chExt cx="3106047" cy="818403"/>
          </a:xfrm>
        </p:grpSpPr>
        <p:sp>
          <p:nvSpPr>
            <p:cNvPr id="39" name="Speech Bubble: Rectangle with Corners Rounded 38">
              <a:extLst>
                <a:ext uri="{FF2B5EF4-FFF2-40B4-BE49-F238E27FC236}">
                  <a16:creationId xmlns:a16="http://schemas.microsoft.com/office/drawing/2014/main" id="{B40BBD53-D4EF-4526-9A8A-006DADB63FE5}"/>
                </a:ext>
              </a:extLst>
            </p:cNvPr>
            <p:cNvSpPr/>
            <p:nvPr/>
          </p:nvSpPr>
          <p:spPr>
            <a:xfrm>
              <a:off x="2212265" y="692939"/>
              <a:ext cx="3011424" cy="818403"/>
            </a:xfrm>
            <a:prstGeom prst="wedgeRoundRectCallout">
              <a:avLst>
                <a:gd name="adj1" fmla="val -70791"/>
                <a:gd name="adj2" fmla="val -49122"/>
                <a:gd name="adj3" fmla="val 16667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25374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How many children chose dogs or cats? </a:t>
              </a: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250</a:t>
              </a: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25374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</a:p>
          </p:txBody>
        </p:sp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E94955FF-9630-418A-A924-833DE6FDD9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010391" y="881323"/>
              <a:ext cx="307921" cy="519867"/>
            </a:xfrm>
            <a:prstGeom prst="rect">
              <a:avLst/>
            </a:prstGeom>
          </p:spPr>
        </p:pic>
      </p:grpSp>
      <p:sp>
        <p:nvSpPr>
          <p:cNvPr id="46" name="Speech Bubble: Rectangle with Corners Rounded 45">
            <a:extLst>
              <a:ext uri="{FF2B5EF4-FFF2-40B4-BE49-F238E27FC236}">
                <a16:creationId xmlns:a16="http://schemas.microsoft.com/office/drawing/2014/main" id="{EC4735A7-F0D5-4B00-B261-F244B7B86730}"/>
              </a:ext>
            </a:extLst>
          </p:cNvPr>
          <p:cNvSpPr/>
          <p:nvPr/>
        </p:nvSpPr>
        <p:spPr>
          <a:xfrm>
            <a:off x="6609709" y="3775475"/>
            <a:ext cx="2446072" cy="1117547"/>
          </a:xfrm>
          <a:prstGeom prst="wedgeRoundRectCallout">
            <a:avLst>
              <a:gd name="adj1" fmla="val 36113"/>
              <a:gd name="adj2" fmla="val -81946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GB" sz="1600" b="1" dirty="0">
                <a:solidFill>
                  <a:srgbClr val="253746"/>
                </a:solidFill>
              </a:rPr>
              <a:t>These questions are easier to answer, now we’ve labelled the bars on the graph. 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25374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8580E803-58DE-40BF-8D87-2080639A2997}"/>
              </a:ext>
            </a:extLst>
          </p:cNvPr>
          <p:cNvSpPr/>
          <p:nvPr/>
        </p:nvSpPr>
        <p:spPr>
          <a:xfrm>
            <a:off x="619802" y="5217399"/>
            <a:ext cx="7898413" cy="777457"/>
          </a:xfrm>
          <a:prstGeom prst="rect">
            <a:avLst/>
          </a:prstGeom>
          <a:solidFill>
            <a:schemeClr val="bg1"/>
          </a:solidFill>
          <a:ln w="38100">
            <a:solidFill>
              <a:srgbClr val="EA7600"/>
            </a:solidFill>
          </a:ln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en-GB" sz="2000" b="1" dirty="0">
                <a:solidFill>
                  <a:srgbClr val="253746"/>
                </a:solidFill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A tip</a:t>
            </a:r>
            <a:r>
              <a:rPr lang="en-GB" sz="2000" b="1" dirty="0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</a:t>
            </a:r>
            <a:r>
              <a:rPr lang="en-GB" sz="2000" b="1" dirty="0">
                <a:solidFill>
                  <a:srgbClr val="253746"/>
                </a:solidFill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for answering graph questions: </a:t>
            </a:r>
            <a:r>
              <a:rPr lang="en-GB" sz="2000" b="1" u="sng" dirty="0">
                <a:solidFill>
                  <a:srgbClr val="253746"/>
                </a:solidFill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Use a ruler to draw a line to the axis to read the number/ value from the scale.</a:t>
            </a:r>
            <a:endParaRPr lang="en-GB" sz="2000" b="1" u="sng" dirty="0">
              <a:solidFill>
                <a:srgbClr val="253746"/>
              </a:solidFill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48" name="Speech Bubble: Rectangle with Corners Rounded 47">
            <a:extLst>
              <a:ext uri="{FF2B5EF4-FFF2-40B4-BE49-F238E27FC236}">
                <a16:creationId xmlns:a16="http://schemas.microsoft.com/office/drawing/2014/main" id="{D7D84DE0-AA8E-4C52-83BB-2C426F09336D}"/>
              </a:ext>
            </a:extLst>
          </p:cNvPr>
          <p:cNvSpPr/>
          <p:nvPr/>
        </p:nvSpPr>
        <p:spPr>
          <a:xfrm>
            <a:off x="303712" y="924623"/>
            <a:ext cx="4108094" cy="338554"/>
          </a:xfrm>
          <a:prstGeom prst="wedgeRoundRectCallout">
            <a:avLst>
              <a:gd name="adj1" fmla="val 41703"/>
              <a:gd name="adj2" fmla="val 114238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GB" sz="1600" b="1" dirty="0">
                <a:solidFill>
                  <a:srgbClr val="253746"/>
                </a:solidFill>
              </a:rPr>
              <a:t>We can draw lines down to the horizonal axis.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25374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5234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8B086E2F-A531-4F66-A611-B9158C273320}"/>
              </a:ext>
            </a:extLst>
          </p:cNvPr>
          <p:cNvGrpSpPr/>
          <p:nvPr/>
        </p:nvGrpSpPr>
        <p:grpSpPr>
          <a:xfrm>
            <a:off x="1828800" y="844116"/>
            <a:ext cx="5949573" cy="3872416"/>
            <a:chOff x="1828800" y="844116"/>
            <a:chExt cx="5949573" cy="3872416"/>
          </a:xfrm>
        </p:grpSpPr>
        <p:pic>
          <p:nvPicPr>
            <p:cNvPr id="4" name="Picture 3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41B1A4E9-D09A-4D3A-A72D-7705FBDFAC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373" t="7783" r="9999" b="19846"/>
            <a:stretch/>
          </p:blipFill>
          <p:spPr>
            <a:xfrm>
              <a:off x="1828800" y="844116"/>
              <a:ext cx="5949573" cy="387241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09D9CE32-186B-4A65-B684-1363B5853DD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564216" y="3947166"/>
              <a:ext cx="68579" cy="45719"/>
            </a:xfrm>
            <a:prstGeom prst="rect">
              <a:avLst/>
            </a:prstGeom>
          </p:spPr>
        </p:pic>
      </p:grp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3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/>
              <a:t>Year 6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116681" y="138645"/>
            <a:ext cx="8904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Interpret line graphs.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E605787-9E38-4C02-AC28-FAC5EC51A645}"/>
              </a:ext>
            </a:extLst>
          </p:cNvPr>
          <p:cNvGrpSpPr/>
          <p:nvPr/>
        </p:nvGrpSpPr>
        <p:grpSpPr>
          <a:xfrm>
            <a:off x="278315" y="1114812"/>
            <a:ext cx="1785588" cy="1088827"/>
            <a:chOff x="1367322" y="900040"/>
            <a:chExt cx="2380785" cy="1232872"/>
          </a:xfrm>
        </p:grpSpPr>
        <p:sp>
          <p:nvSpPr>
            <p:cNvPr id="8" name="Speech Bubble: Rectangle with Corners Rounded 7">
              <a:extLst>
                <a:ext uri="{FF2B5EF4-FFF2-40B4-BE49-F238E27FC236}">
                  <a16:creationId xmlns:a16="http://schemas.microsoft.com/office/drawing/2014/main" id="{EE87E4D5-1DC7-402C-BAD4-671056F81626}"/>
                </a:ext>
              </a:extLst>
            </p:cNvPr>
            <p:cNvSpPr/>
            <p:nvPr/>
          </p:nvSpPr>
          <p:spPr>
            <a:xfrm>
              <a:off x="1367322" y="1074204"/>
              <a:ext cx="2380785" cy="1058708"/>
            </a:xfrm>
            <a:prstGeom prst="wedgeRoundRectCallout">
              <a:avLst>
                <a:gd name="adj1" fmla="val -7557"/>
                <a:gd name="adj2" fmla="val 72534"/>
                <a:gd name="adj3" fmla="val 16667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en-GB" sz="1600" b="1" dirty="0">
                  <a:solidFill>
                    <a:srgbClr val="253746"/>
                  </a:solidFill>
                </a:rPr>
                <a:t>What is the puppy’s weight at 1 month old?</a:t>
              </a: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42BDD08-26B2-4F0D-8C14-60B4FB15EFA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350875" y="900040"/>
              <a:ext cx="307921" cy="519867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36A1662-1A10-4226-89BF-4CF84ABFF018}"/>
              </a:ext>
            </a:extLst>
          </p:cNvPr>
          <p:cNvGrpSpPr/>
          <p:nvPr/>
        </p:nvGrpSpPr>
        <p:grpSpPr>
          <a:xfrm>
            <a:off x="256709" y="3406210"/>
            <a:ext cx="1828800" cy="1083448"/>
            <a:chOff x="1367320" y="848393"/>
            <a:chExt cx="2438401" cy="1226781"/>
          </a:xfrm>
        </p:grpSpPr>
        <p:sp>
          <p:nvSpPr>
            <p:cNvPr id="13" name="Speech Bubble: Rectangle with Corners Rounded 12">
              <a:extLst>
                <a:ext uri="{FF2B5EF4-FFF2-40B4-BE49-F238E27FC236}">
                  <a16:creationId xmlns:a16="http://schemas.microsoft.com/office/drawing/2014/main" id="{7D4F1C1C-F7EE-459F-B8D9-1208487038DC}"/>
                </a:ext>
              </a:extLst>
            </p:cNvPr>
            <p:cNvSpPr/>
            <p:nvPr/>
          </p:nvSpPr>
          <p:spPr>
            <a:xfrm>
              <a:off x="1367320" y="1074204"/>
              <a:ext cx="2438401" cy="1000970"/>
            </a:xfrm>
            <a:prstGeom prst="wedgeRoundRectCallout">
              <a:avLst>
                <a:gd name="adj1" fmla="val -7557"/>
                <a:gd name="adj2" fmla="val 92223"/>
                <a:gd name="adj3" fmla="val 16667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en-GB" sz="1600" b="1" dirty="0">
                  <a:solidFill>
                    <a:srgbClr val="253746"/>
                  </a:solidFill>
                </a:rPr>
                <a:t>What is the puppy’s weight at 3 months old?</a:t>
              </a: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F9B9814D-586C-4CBF-B6F2-B405032773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371558" y="848393"/>
              <a:ext cx="307921" cy="519867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287E2D4-507B-4FCF-B594-5D2316753EEB}"/>
              </a:ext>
            </a:extLst>
          </p:cNvPr>
          <p:cNvGrpSpPr/>
          <p:nvPr/>
        </p:nvGrpSpPr>
        <p:grpSpPr>
          <a:xfrm>
            <a:off x="6877045" y="442922"/>
            <a:ext cx="2024675" cy="922270"/>
            <a:chOff x="1684357" y="983049"/>
            <a:chExt cx="2699567" cy="1044280"/>
          </a:xfrm>
        </p:grpSpPr>
        <p:sp>
          <p:nvSpPr>
            <p:cNvPr id="16" name="Speech Bubble: Rectangle with Corners Rounded 15">
              <a:extLst>
                <a:ext uri="{FF2B5EF4-FFF2-40B4-BE49-F238E27FC236}">
                  <a16:creationId xmlns:a16="http://schemas.microsoft.com/office/drawing/2014/main" id="{6C98B11B-900D-4E4C-96D6-D9B2B772AFB7}"/>
                </a:ext>
              </a:extLst>
            </p:cNvPr>
            <p:cNvSpPr/>
            <p:nvPr/>
          </p:nvSpPr>
          <p:spPr>
            <a:xfrm>
              <a:off x="1684357" y="983049"/>
              <a:ext cx="2688514" cy="1044280"/>
            </a:xfrm>
            <a:prstGeom prst="wedgeRoundRectCallout">
              <a:avLst>
                <a:gd name="adj1" fmla="val -44737"/>
                <a:gd name="adj2" fmla="val 71911"/>
                <a:gd name="adj3" fmla="val 16667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en-GB" sz="1600" b="1" dirty="0">
                  <a:solidFill>
                    <a:srgbClr val="253746"/>
                  </a:solidFill>
                </a:rPr>
                <a:t>Estimate the dog’s weight at 2</a:t>
              </a:r>
              <a:r>
                <a:rPr lang="en-GB" sz="1600" b="1" baseline="30000" dirty="0">
                  <a:solidFill>
                    <a:srgbClr val="253746"/>
                  </a:solidFill>
                </a:rPr>
                <a:t>1</a:t>
              </a:r>
              <a:r>
                <a:rPr lang="en-GB" sz="1600" b="1" dirty="0">
                  <a:solidFill>
                    <a:srgbClr val="253746"/>
                  </a:solidFill>
                </a:rPr>
                <a:t>/</a:t>
              </a:r>
              <a:r>
                <a:rPr lang="en-GB" sz="1600" b="1" baseline="-25000" dirty="0">
                  <a:solidFill>
                    <a:srgbClr val="253746"/>
                  </a:solidFill>
                </a:rPr>
                <a:t>2</a:t>
              </a:r>
              <a:r>
                <a:rPr lang="en-GB" sz="1600" b="1" dirty="0">
                  <a:solidFill>
                    <a:srgbClr val="253746"/>
                  </a:solidFill>
                </a:rPr>
                <a:t> months old.</a:t>
              </a: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D4D72F02-AE85-40BD-B89A-2D5608BA15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076003" y="1074204"/>
              <a:ext cx="307921" cy="519866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0EE549B-3020-42CF-BFB8-FF0EE606996F}"/>
              </a:ext>
            </a:extLst>
          </p:cNvPr>
          <p:cNvGrpSpPr/>
          <p:nvPr/>
        </p:nvGrpSpPr>
        <p:grpSpPr>
          <a:xfrm>
            <a:off x="6936872" y="2213271"/>
            <a:ext cx="2024675" cy="717945"/>
            <a:chOff x="1684357" y="983049"/>
            <a:chExt cx="2699567" cy="812924"/>
          </a:xfrm>
        </p:grpSpPr>
        <p:sp>
          <p:nvSpPr>
            <p:cNvPr id="19" name="Speech Bubble: Rectangle with Corners Rounded 18">
              <a:extLst>
                <a:ext uri="{FF2B5EF4-FFF2-40B4-BE49-F238E27FC236}">
                  <a16:creationId xmlns:a16="http://schemas.microsoft.com/office/drawing/2014/main" id="{B39AD5CD-5119-4C76-BF09-B08A1436B294}"/>
                </a:ext>
              </a:extLst>
            </p:cNvPr>
            <p:cNvSpPr/>
            <p:nvPr/>
          </p:nvSpPr>
          <p:spPr>
            <a:xfrm>
              <a:off x="1684357" y="983049"/>
              <a:ext cx="2688514" cy="812924"/>
            </a:xfrm>
            <a:prstGeom prst="wedgeRoundRectCallout">
              <a:avLst>
                <a:gd name="adj1" fmla="val -75961"/>
                <a:gd name="adj2" fmla="val 55658"/>
                <a:gd name="adj3" fmla="val 16667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en-GB" sz="1600" b="1" dirty="0">
                  <a:solidFill>
                    <a:srgbClr val="253746"/>
                  </a:solidFill>
                </a:rPr>
                <a:t>Estimate the dog’s weight at 4</a:t>
              </a:r>
              <a:r>
                <a:rPr lang="en-GB" sz="1600" b="1" baseline="30000" dirty="0">
                  <a:solidFill>
                    <a:srgbClr val="253746"/>
                  </a:solidFill>
                </a:rPr>
                <a:t>1</a:t>
              </a:r>
              <a:r>
                <a:rPr lang="en-GB" sz="1600" b="1" dirty="0">
                  <a:solidFill>
                    <a:srgbClr val="253746"/>
                  </a:solidFill>
                </a:rPr>
                <a:t>/</a:t>
              </a:r>
              <a:r>
                <a:rPr lang="en-GB" sz="1600" b="1" baseline="-25000" dirty="0">
                  <a:solidFill>
                    <a:srgbClr val="253746"/>
                  </a:solidFill>
                </a:rPr>
                <a:t>2</a:t>
              </a:r>
              <a:r>
                <a:rPr lang="en-GB" sz="1600" b="1" dirty="0">
                  <a:solidFill>
                    <a:srgbClr val="253746"/>
                  </a:solidFill>
                </a:rPr>
                <a:t> months old.</a:t>
              </a: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B031A657-BEB4-4F57-9B50-3C416C13DA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076003" y="1074204"/>
              <a:ext cx="307921" cy="519866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FD61BBF-DF05-4BDC-BBDC-3939412A6B89}"/>
              </a:ext>
            </a:extLst>
          </p:cNvPr>
          <p:cNvGrpSpPr/>
          <p:nvPr/>
        </p:nvGrpSpPr>
        <p:grpSpPr>
          <a:xfrm>
            <a:off x="6881191" y="3150508"/>
            <a:ext cx="2080356" cy="637440"/>
            <a:chOff x="1684357" y="1074204"/>
            <a:chExt cx="2773809" cy="721769"/>
          </a:xfrm>
        </p:grpSpPr>
        <p:sp>
          <p:nvSpPr>
            <p:cNvPr id="22" name="Speech Bubble: Rectangle with Corners Rounded 21">
              <a:extLst>
                <a:ext uri="{FF2B5EF4-FFF2-40B4-BE49-F238E27FC236}">
                  <a16:creationId xmlns:a16="http://schemas.microsoft.com/office/drawing/2014/main" id="{614B9932-E383-47A8-897F-F3A716283F57}"/>
                </a:ext>
              </a:extLst>
            </p:cNvPr>
            <p:cNvSpPr/>
            <p:nvPr/>
          </p:nvSpPr>
          <p:spPr>
            <a:xfrm>
              <a:off x="1684357" y="1074204"/>
              <a:ext cx="2688514" cy="721769"/>
            </a:xfrm>
            <a:prstGeom prst="wedgeRoundRectCallout">
              <a:avLst>
                <a:gd name="adj1" fmla="val -75961"/>
                <a:gd name="adj2" fmla="val 55658"/>
                <a:gd name="adj3" fmla="val 16667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en-GB" sz="1600" b="1" dirty="0">
                  <a:solidFill>
                    <a:srgbClr val="253746"/>
                  </a:solidFill>
                </a:rPr>
                <a:t>Estimate the age the dog reached 40kg.</a:t>
              </a: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6E5115CA-0E36-4F7B-9AC9-BD6F6788FA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50245" y="1175155"/>
              <a:ext cx="307921" cy="519866"/>
            </a:xfrm>
            <a:prstGeom prst="rect">
              <a:avLst/>
            </a:prstGeom>
          </p:spPr>
        </p:pic>
      </p:grpSp>
      <p:sp>
        <p:nvSpPr>
          <p:cNvPr id="24" name="Speech Bubble: Rectangle with Corners Rounded 23">
            <a:extLst>
              <a:ext uri="{FF2B5EF4-FFF2-40B4-BE49-F238E27FC236}">
                <a16:creationId xmlns:a16="http://schemas.microsoft.com/office/drawing/2014/main" id="{91BD507F-E87B-422E-BEF9-19DD44DD5695}"/>
              </a:ext>
            </a:extLst>
          </p:cNvPr>
          <p:cNvSpPr/>
          <p:nvPr/>
        </p:nvSpPr>
        <p:spPr>
          <a:xfrm>
            <a:off x="2108873" y="4803723"/>
            <a:ext cx="5472170" cy="1360076"/>
          </a:xfrm>
          <a:prstGeom prst="wedgeRoundRectCallout">
            <a:avLst>
              <a:gd name="adj1" fmla="val -70413"/>
              <a:gd name="adj2" fmla="val 36785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spcAft>
                <a:spcPts val="300"/>
              </a:spcAft>
              <a:defRPr/>
            </a:pPr>
            <a:r>
              <a:rPr lang="en-GB" sz="1600" b="1" dirty="0">
                <a:solidFill>
                  <a:srgbClr val="253746"/>
                </a:solidFill>
              </a:rPr>
              <a:t>Again it would be helpful to </a:t>
            </a:r>
            <a:r>
              <a:rPr lang="en-GB" sz="1600" b="1" u="sng" dirty="0">
                <a:solidFill>
                  <a:srgbClr val="253746"/>
                </a:solidFill>
              </a:rPr>
              <a:t>use a ruler to draw lines</a:t>
            </a:r>
            <a:r>
              <a:rPr lang="en-GB" sz="1600" b="1" dirty="0">
                <a:solidFill>
                  <a:srgbClr val="253746"/>
                </a:solidFill>
              </a:rPr>
              <a:t> on the graph up from the horizontal axis to the line, then across to the vertical axis to read the weight.</a:t>
            </a:r>
            <a:br>
              <a:rPr lang="en-GB" sz="1600" b="1" dirty="0">
                <a:solidFill>
                  <a:srgbClr val="253746"/>
                </a:solidFill>
              </a:rPr>
            </a:br>
            <a:r>
              <a:rPr lang="en-GB" sz="1600" b="1" dirty="0">
                <a:solidFill>
                  <a:srgbClr val="253746"/>
                </a:solidFill>
              </a:rPr>
              <a:t>Or, draw from the vertical axis to the line and down to the horizonal axis to read the age. 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25374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intro">
            <a:hlinkClick r:id="" action="ppaction://media"/>
            <a:extLst>
              <a:ext uri="{FF2B5EF4-FFF2-40B4-BE49-F238E27FC236}">
                <a16:creationId xmlns:a16="http://schemas.microsoft.com/office/drawing/2014/main" id="{28154FB1-7543-428A-B05B-AC74E2E3889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90" end="35279.3333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025284" y="505212"/>
            <a:ext cx="609600" cy="609600"/>
          </a:xfrm>
          <a:prstGeom prst="rect">
            <a:avLst/>
          </a:prstGeom>
        </p:spPr>
      </p:pic>
      <p:pic>
        <p:nvPicPr>
          <p:cNvPr id="25" name="intro">
            <a:hlinkClick r:id="" action="ppaction://media"/>
            <a:extLst>
              <a:ext uri="{FF2B5EF4-FFF2-40B4-BE49-F238E27FC236}">
                <a16:creationId xmlns:a16="http://schemas.microsoft.com/office/drawing/2014/main" id="{5B9B756C-02DA-4820-9C2C-312E0430F086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8671" end="21842.3333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025284" y="1131625"/>
            <a:ext cx="609600" cy="609600"/>
          </a:xfrm>
          <a:prstGeom prst="rect">
            <a:avLst/>
          </a:prstGeom>
        </p:spPr>
      </p:pic>
      <p:pic>
        <p:nvPicPr>
          <p:cNvPr id="26" name="intro">
            <a:hlinkClick r:id="" action="ppaction://media"/>
            <a:extLst>
              <a:ext uri="{FF2B5EF4-FFF2-40B4-BE49-F238E27FC236}">
                <a16:creationId xmlns:a16="http://schemas.microsoft.com/office/drawing/2014/main" id="{08F3C01C-1A4D-4EAB-9281-8C6D8DEC55CC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50021" end="129.3333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025284" y="1684176"/>
            <a:ext cx="609600" cy="609600"/>
          </a:xfrm>
          <a:prstGeom prst="rect">
            <a:avLst/>
          </a:prstGeom>
        </p:spPr>
      </p:pic>
      <p:pic>
        <p:nvPicPr>
          <p:cNvPr id="28" name="Qs">
            <a:hlinkClick r:id="" action="ppaction://media"/>
            <a:extLst>
              <a:ext uri="{FF2B5EF4-FFF2-40B4-BE49-F238E27FC236}">
                <a16:creationId xmlns:a16="http://schemas.microsoft.com/office/drawing/2014/main" id="{CDF8422F-1A81-4C1C-B946-DE6379CD945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7003" end="13745.7891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053419" y="3178348"/>
            <a:ext cx="609600" cy="609600"/>
          </a:xfrm>
          <a:prstGeom prst="rect">
            <a:avLst/>
          </a:prstGeom>
        </p:spPr>
      </p:pic>
      <p:pic>
        <p:nvPicPr>
          <p:cNvPr id="29" name="Qs">
            <a:hlinkClick r:id="" action="ppaction://media"/>
            <a:extLst>
              <a:ext uri="{FF2B5EF4-FFF2-40B4-BE49-F238E27FC236}">
                <a16:creationId xmlns:a16="http://schemas.microsoft.com/office/drawing/2014/main" id="{B24D4EEA-B037-47BB-A99A-10498C3DDFE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22187" end="528.7891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025284" y="399237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959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87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9744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3900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3644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4263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7214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214"/>
                            </p:stCondLst>
                            <p:childTnLst>
                              <p:par>
                                <p:cTn id="3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5247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  <p:bldLst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61" descr="A screenshot of a cell phone&#10;&#10;Description automatically generated">
            <a:extLst>
              <a:ext uri="{FF2B5EF4-FFF2-40B4-BE49-F238E27FC236}">
                <a16:creationId xmlns:a16="http://schemas.microsoft.com/office/drawing/2014/main" id="{7D8A4492-7653-475D-B7C4-3231B3CA4E7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73" t="7783" r="9999" b="19846"/>
          <a:stretch/>
        </p:blipFill>
        <p:spPr>
          <a:xfrm>
            <a:off x="1828800" y="844116"/>
            <a:ext cx="5949573" cy="38724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0EE811-478C-4958-8104-2A70B5A1961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EA7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EA76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EA7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Year 6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EA76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116681" y="138645"/>
            <a:ext cx="8904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7600"/>
              </a:buClr>
              <a:buSzPct val="120000"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Interpret line graphs.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E605787-9E38-4C02-AC28-FAC5EC51A645}"/>
              </a:ext>
            </a:extLst>
          </p:cNvPr>
          <p:cNvGrpSpPr/>
          <p:nvPr/>
        </p:nvGrpSpPr>
        <p:grpSpPr>
          <a:xfrm>
            <a:off x="568225" y="595271"/>
            <a:ext cx="2264156" cy="777847"/>
            <a:chOff x="1367322" y="915222"/>
            <a:chExt cx="3018876" cy="880751"/>
          </a:xfrm>
        </p:grpSpPr>
        <p:sp>
          <p:nvSpPr>
            <p:cNvPr id="8" name="Speech Bubble: Rectangle with Corners Rounded 7">
              <a:extLst>
                <a:ext uri="{FF2B5EF4-FFF2-40B4-BE49-F238E27FC236}">
                  <a16:creationId xmlns:a16="http://schemas.microsoft.com/office/drawing/2014/main" id="{EE87E4D5-1DC7-402C-BAD4-671056F81626}"/>
                </a:ext>
              </a:extLst>
            </p:cNvPr>
            <p:cNvSpPr/>
            <p:nvPr/>
          </p:nvSpPr>
          <p:spPr>
            <a:xfrm>
              <a:off x="1367322" y="1074204"/>
              <a:ext cx="3005550" cy="721769"/>
            </a:xfrm>
            <a:prstGeom prst="wedgeRoundRectCallout">
              <a:avLst>
                <a:gd name="adj1" fmla="val -7557"/>
                <a:gd name="adj2" fmla="val 72534"/>
                <a:gd name="adj3" fmla="val 16667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253746"/>
                  </a:solidFill>
                  <a:effectLst/>
                  <a:highlight>
                    <a:srgbClr val="FFFF00"/>
                  </a:highlight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25374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What is the puppy’s weight at 1 month old?</a:t>
              </a: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42BDD08-26B2-4F0D-8C14-60B4FB15EFA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078277" y="915222"/>
              <a:ext cx="307921" cy="519867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36A1662-1A10-4226-89BF-4CF84ABFF018}"/>
              </a:ext>
            </a:extLst>
          </p:cNvPr>
          <p:cNvGrpSpPr/>
          <p:nvPr/>
        </p:nvGrpSpPr>
        <p:grpSpPr>
          <a:xfrm>
            <a:off x="0" y="1554246"/>
            <a:ext cx="2264158" cy="1024427"/>
            <a:chOff x="1367320" y="915222"/>
            <a:chExt cx="3018878" cy="1159952"/>
          </a:xfrm>
        </p:grpSpPr>
        <p:sp>
          <p:nvSpPr>
            <p:cNvPr id="13" name="Speech Bubble: Rectangle with Corners Rounded 12">
              <a:extLst>
                <a:ext uri="{FF2B5EF4-FFF2-40B4-BE49-F238E27FC236}">
                  <a16:creationId xmlns:a16="http://schemas.microsoft.com/office/drawing/2014/main" id="{7D4F1C1C-F7EE-459F-B8D9-1208487038DC}"/>
                </a:ext>
              </a:extLst>
            </p:cNvPr>
            <p:cNvSpPr/>
            <p:nvPr/>
          </p:nvSpPr>
          <p:spPr>
            <a:xfrm>
              <a:off x="1367320" y="1074204"/>
              <a:ext cx="3005553" cy="1000970"/>
            </a:xfrm>
            <a:prstGeom prst="wedgeRoundRectCallout">
              <a:avLst>
                <a:gd name="adj1" fmla="val -7557"/>
                <a:gd name="adj2" fmla="val 92223"/>
                <a:gd name="adj3" fmla="val 16667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253746"/>
                  </a:solidFill>
                  <a:effectLst/>
                  <a:highlight>
                    <a:srgbClr val="FFFF00"/>
                  </a:highlight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25374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What is the puppy’s weight at 3 months old?</a:t>
              </a: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F9B9814D-586C-4CBF-B6F2-B405032773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078277" y="915222"/>
              <a:ext cx="307921" cy="519867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287E2D4-507B-4FCF-B594-5D2316753EEB}"/>
              </a:ext>
            </a:extLst>
          </p:cNvPr>
          <p:cNvGrpSpPr/>
          <p:nvPr/>
        </p:nvGrpSpPr>
        <p:grpSpPr>
          <a:xfrm>
            <a:off x="6996662" y="847203"/>
            <a:ext cx="2024675" cy="717945"/>
            <a:chOff x="1684357" y="983049"/>
            <a:chExt cx="2699567" cy="812924"/>
          </a:xfrm>
        </p:grpSpPr>
        <p:sp>
          <p:nvSpPr>
            <p:cNvPr id="16" name="Speech Bubble: Rectangle with Corners Rounded 15">
              <a:extLst>
                <a:ext uri="{FF2B5EF4-FFF2-40B4-BE49-F238E27FC236}">
                  <a16:creationId xmlns:a16="http://schemas.microsoft.com/office/drawing/2014/main" id="{6C98B11B-900D-4E4C-96D6-D9B2B772AFB7}"/>
                </a:ext>
              </a:extLst>
            </p:cNvPr>
            <p:cNvSpPr/>
            <p:nvPr/>
          </p:nvSpPr>
          <p:spPr>
            <a:xfrm>
              <a:off x="1684357" y="983049"/>
              <a:ext cx="2688514" cy="812924"/>
            </a:xfrm>
            <a:prstGeom prst="wedgeRoundRectCallout">
              <a:avLst>
                <a:gd name="adj1" fmla="val -75961"/>
                <a:gd name="adj2" fmla="val 55658"/>
                <a:gd name="adj3" fmla="val 16667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253746"/>
                  </a:solidFill>
                  <a:effectLst/>
                  <a:highlight>
                    <a:srgbClr val="FFFF00"/>
                  </a:highlight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25374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Estimate the dog’s weight at 2</a:t>
              </a:r>
              <a:r>
                <a:rPr kumimoji="0" lang="en-GB" sz="16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25374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</a:t>
              </a: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25374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/</a:t>
              </a:r>
              <a:r>
                <a:rPr kumimoji="0" lang="en-GB" sz="16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25374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</a:t>
              </a: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25374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months old.</a:t>
              </a: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D4D72F02-AE85-40BD-B89A-2D5608BA15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076003" y="1074204"/>
              <a:ext cx="307921" cy="519866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0EE549B-3020-42CF-BFB8-FF0EE606996F}"/>
              </a:ext>
            </a:extLst>
          </p:cNvPr>
          <p:cNvGrpSpPr/>
          <p:nvPr/>
        </p:nvGrpSpPr>
        <p:grpSpPr>
          <a:xfrm>
            <a:off x="6972354" y="2196257"/>
            <a:ext cx="2024675" cy="717945"/>
            <a:chOff x="1684357" y="983049"/>
            <a:chExt cx="2699567" cy="812924"/>
          </a:xfrm>
        </p:grpSpPr>
        <p:sp>
          <p:nvSpPr>
            <p:cNvPr id="19" name="Speech Bubble: Rectangle with Corners Rounded 18">
              <a:extLst>
                <a:ext uri="{FF2B5EF4-FFF2-40B4-BE49-F238E27FC236}">
                  <a16:creationId xmlns:a16="http://schemas.microsoft.com/office/drawing/2014/main" id="{B39AD5CD-5119-4C76-BF09-B08A1436B294}"/>
                </a:ext>
              </a:extLst>
            </p:cNvPr>
            <p:cNvSpPr/>
            <p:nvPr/>
          </p:nvSpPr>
          <p:spPr>
            <a:xfrm>
              <a:off x="1684357" y="983049"/>
              <a:ext cx="2688514" cy="812924"/>
            </a:xfrm>
            <a:prstGeom prst="wedgeRoundRectCallout">
              <a:avLst>
                <a:gd name="adj1" fmla="val -75961"/>
                <a:gd name="adj2" fmla="val 55658"/>
                <a:gd name="adj3" fmla="val 16667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253746"/>
                  </a:solidFill>
                  <a:effectLst/>
                  <a:highlight>
                    <a:srgbClr val="FFFF00"/>
                  </a:highlight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25374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Estimate the dog’s weight at 4</a:t>
              </a:r>
              <a:r>
                <a:rPr kumimoji="0" lang="en-GB" sz="16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25374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</a:t>
              </a: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25374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/</a:t>
              </a:r>
              <a:r>
                <a:rPr kumimoji="0" lang="en-GB" sz="16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25374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</a:t>
              </a: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25374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months old.</a:t>
              </a:r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B031A657-BEB4-4F57-9B50-3C416C13DA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076003" y="1074204"/>
              <a:ext cx="307921" cy="519866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FD61BBF-DF05-4BDC-BBDC-3939412A6B89}"/>
              </a:ext>
            </a:extLst>
          </p:cNvPr>
          <p:cNvGrpSpPr/>
          <p:nvPr/>
        </p:nvGrpSpPr>
        <p:grpSpPr>
          <a:xfrm>
            <a:off x="6881191" y="3150508"/>
            <a:ext cx="2080356" cy="737680"/>
            <a:chOff x="1684357" y="1074204"/>
            <a:chExt cx="2773809" cy="835270"/>
          </a:xfrm>
        </p:grpSpPr>
        <p:sp>
          <p:nvSpPr>
            <p:cNvPr id="22" name="Speech Bubble: Rectangle with Corners Rounded 21">
              <a:extLst>
                <a:ext uri="{FF2B5EF4-FFF2-40B4-BE49-F238E27FC236}">
                  <a16:creationId xmlns:a16="http://schemas.microsoft.com/office/drawing/2014/main" id="{614B9932-E383-47A8-897F-F3A716283F57}"/>
                </a:ext>
              </a:extLst>
            </p:cNvPr>
            <p:cNvSpPr/>
            <p:nvPr/>
          </p:nvSpPr>
          <p:spPr>
            <a:xfrm>
              <a:off x="1684357" y="1074204"/>
              <a:ext cx="2688514" cy="835270"/>
            </a:xfrm>
            <a:prstGeom prst="wedgeRoundRectCallout">
              <a:avLst>
                <a:gd name="adj1" fmla="val -75961"/>
                <a:gd name="adj2" fmla="val 55658"/>
                <a:gd name="adj3" fmla="val 16667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253746"/>
                  </a:solidFill>
                  <a:effectLst/>
                  <a:highlight>
                    <a:srgbClr val="FFFF00"/>
                  </a:highlight>
                  <a:uLnTx/>
                  <a:uFillTx/>
                  <a:latin typeface="Calibri" panose="020F0502020204030204"/>
                  <a:ea typeface="+mn-ea"/>
                  <a:cs typeface="+mn-cs"/>
                </a:rPr>
                <a:t>E </a:t>
              </a: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25374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Estimate the age the dog reached 40kg.</a:t>
              </a:r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6E5115CA-0E36-4F7B-9AC9-BD6F6788FA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50245" y="1175155"/>
              <a:ext cx="307921" cy="519866"/>
            </a:xfrm>
            <a:prstGeom prst="rect">
              <a:avLst/>
            </a:prstGeom>
          </p:spPr>
        </p:pic>
      </p:grp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83D40F6D-B87C-49A1-993F-E98A054E9718}"/>
              </a:ext>
            </a:extLst>
          </p:cNvPr>
          <p:cNvCxnSpPr>
            <a:cxnSpLocks/>
          </p:cNvCxnSpPr>
          <p:nvPr/>
        </p:nvCxnSpPr>
        <p:spPr>
          <a:xfrm>
            <a:off x="3324451" y="3593990"/>
            <a:ext cx="0" cy="44548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419AA3AC-2887-4DBF-9D9B-2AE6186BC1F3}"/>
              </a:ext>
            </a:extLst>
          </p:cNvPr>
          <p:cNvSpPr txBox="1"/>
          <p:nvPr/>
        </p:nvSpPr>
        <p:spPr>
          <a:xfrm>
            <a:off x="2126033" y="3378959"/>
            <a:ext cx="4923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rgbClr val="C00000"/>
                </a:solidFill>
              </a:rPr>
              <a:t>12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0E8DA43-E24E-4DD7-ACB7-ACDE86FC7E49}"/>
              </a:ext>
            </a:extLst>
          </p:cNvPr>
          <p:cNvCxnSpPr>
            <a:cxnSpLocks/>
          </p:cNvCxnSpPr>
          <p:nvPr/>
        </p:nvCxnSpPr>
        <p:spPr>
          <a:xfrm>
            <a:off x="2814436" y="3888188"/>
            <a:ext cx="0" cy="15128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FAB48E98-8F5D-463C-A5EA-9687C0D33DBB}"/>
              </a:ext>
            </a:extLst>
          </p:cNvPr>
          <p:cNvSpPr txBox="1"/>
          <p:nvPr/>
        </p:nvSpPr>
        <p:spPr>
          <a:xfrm>
            <a:off x="2214419" y="3700916"/>
            <a:ext cx="4923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rgbClr val="C00000"/>
                </a:solidFill>
              </a:rPr>
              <a:t>4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CAE5938-8D75-43F3-8A6D-EDD12BF8B064}"/>
              </a:ext>
            </a:extLst>
          </p:cNvPr>
          <p:cNvCxnSpPr>
            <a:cxnSpLocks/>
          </p:cNvCxnSpPr>
          <p:nvPr/>
        </p:nvCxnSpPr>
        <p:spPr>
          <a:xfrm>
            <a:off x="2536466" y="3888188"/>
            <a:ext cx="278969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53AD086-3185-475B-BD55-841DDEF1C8E0}"/>
              </a:ext>
            </a:extLst>
          </p:cNvPr>
          <p:cNvCxnSpPr>
            <a:cxnSpLocks/>
          </p:cNvCxnSpPr>
          <p:nvPr/>
        </p:nvCxnSpPr>
        <p:spPr>
          <a:xfrm>
            <a:off x="2536466" y="3593990"/>
            <a:ext cx="78798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6D043FEC-413B-4B94-85BF-8BBDE3F6889D}"/>
              </a:ext>
            </a:extLst>
          </p:cNvPr>
          <p:cNvCxnSpPr>
            <a:cxnSpLocks/>
          </p:cNvCxnSpPr>
          <p:nvPr/>
        </p:nvCxnSpPr>
        <p:spPr>
          <a:xfrm>
            <a:off x="3179341" y="3706142"/>
            <a:ext cx="0" cy="44548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A16E1771-A5B5-4C18-8518-C1F8F6971126}"/>
              </a:ext>
            </a:extLst>
          </p:cNvPr>
          <p:cNvSpPr txBox="1"/>
          <p:nvPr/>
        </p:nvSpPr>
        <p:spPr>
          <a:xfrm>
            <a:off x="1980923" y="3491111"/>
            <a:ext cx="4923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rgbClr val="C00000"/>
                </a:solidFill>
              </a:rPr>
              <a:t>9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55DFAA77-BE41-4A54-82DE-01FD2FE021EF}"/>
              </a:ext>
            </a:extLst>
          </p:cNvPr>
          <p:cNvCxnSpPr>
            <a:cxnSpLocks/>
          </p:cNvCxnSpPr>
          <p:nvPr/>
        </p:nvCxnSpPr>
        <p:spPr>
          <a:xfrm>
            <a:off x="2391356" y="3706142"/>
            <a:ext cx="78798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52A772C8-E485-4E26-B54F-B4FB3E3FB0DD}"/>
              </a:ext>
            </a:extLst>
          </p:cNvPr>
          <p:cNvCxnSpPr>
            <a:cxnSpLocks/>
          </p:cNvCxnSpPr>
          <p:nvPr/>
        </p:nvCxnSpPr>
        <p:spPr>
          <a:xfrm>
            <a:off x="3707284" y="3308385"/>
            <a:ext cx="0" cy="780337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CE4937B5-B5C0-457E-BF3C-3DC06D3119DA}"/>
              </a:ext>
            </a:extLst>
          </p:cNvPr>
          <p:cNvCxnSpPr>
            <a:cxnSpLocks/>
          </p:cNvCxnSpPr>
          <p:nvPr/>
        </p:nvCxnSpPr>
        <p:spPr>
          <a:xfrm>
            <a:off x="2536466" y="3308385"/>
            <a:ext cx="1170818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982C32D-AEE7-4F8C-92E1-4B193FD2DB52}"/>
              </a:ext>
            </a:extLst>
          </p:cNvPr>
          <p:cNvGrpSpPr/>
          <p:nvPr/>
        </p:nvGrpSpPr>
        <p:grpSpPr>
          <a:xfrm>
            <a:off x="586438" y="502005"/>
            <a:ext cx="2264156" cy="888159"/>
            <a:chOff x="1367322" y="915222"/>
            <a:chExt cx="3018876" cy="1005657"/>
          </a:xfrm>
        </p:grpSpPr>
        <p:sp>
          <p:nvSpPr>
            <p:cNvPr id="44" name="Speech Bubble: Rectangle with Corners Rounded 43">
              <a:extLst>
                <a:ext uri="{FF2B5EF4-FFF2-40B4-BE49-F238E27FC236}">
                  <a16:creationId xmlns:a16="http://schemas.microsoft.com/office/drawing/2014/main" id="{23C369D2-B7CB-4D9E-982D-E49BAD3E84B4}"/>
                </a:ext>
              </a:extLst>
            </p:cNvPr>
            <p:cNvSpPr/>
            <p:nvPr/>
          </p:nvSpPr>
          <p:spPr>
            <a:xfrm>
              <a:off x="1367322" y="1074203"/>
              <a:ext cx="3005551" cy="846676"/>
            </a:xfrm>
            <a:prstGeom prst="wedgeRoundRectCallout">
              <a:avLst>
                <a:gd name="adj1" fmla="val -7557"/>
                <a:gd name="adj2" fmla="val 72534"/>
                <a:gd name="adj3" fmla="val 16667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253746"/>
                  </a:solidFill>
                  <a:effectLst/>
                  <a:highlight>
                    <a:srgbClr val="FFFF00"/>
                  </a:highlight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25374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What is the puppy’s weight at 1 month old? </a:t>
              </a: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Approx. 4kg</a:t>
              </a:r>
            </a:p>
          </p:txBody>
        </p:sp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6F1FDA49-B2E5-4A3D-8C5B-4A9126BD22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078277" y="915222"/>
              <a:ext cx="307921" cy="519867"/>
            </a:xfrm>
            <a:prstGeom prst="rect">
              <a:avLst/>
            </a:prstGeom>
          </p:spPr>
        </p:pic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CFA7A52E-73A6-48E1-9097-91F5271A13AB}"/>
              </a:ext>
            </a:extLst>
          </p:cNvPr>
          <p:cNvGrpSpPr/>
          <p:nvPr/>
        </p:nvGrpSpPr>
        <p:grpSpPr>
          <a:xfrm>
            <a:off x="806" y="1545231"/>
            <a:ext cx="2264158" cy="1024427"/>
            <a:chOff x="1367320" y="915222"/>
            <a:chExt cx="3018878" cy="1159952"/>
          </a:xfrm>
        </p:grpSpPr>
        <p:sp>
          <p:nvSpPr>
            <p:cNvPr id="47" name="Speech Bubble: Rectangle with Corners Rounded 46">
              <a:extLst>
                <a:ext uri="{FF2B5EF4-FFF2-40B4-BE49-F238E27FC236}">
                  <a16:creationId xmlns:a16="http://schemas.microsoft.com/office/drawing/2014/main" id="{CAF9D568-E28E-4C7A-A862-BF190D47B24C}"/>
                </a:ext>
              </a:extLst>
            </p:cNvPr>
            <p:cNvSpPr/>
            <p:nvPr/>
          </p:nvSpPr>
          <p:spPr>
            <a:xfrm>
              <a:off x="1367320" y="1074204"/>
              <a:ext cx="3005553" cy="1000970"/>
            </a:xfrm>
            <a:prstGeom prst="wedgeRoundRectCallout">
              <a:avLst>
                <a:gd name="adj1" fmla="val -7557"/>
                <a:gd name="adj2" fmla="val 92223"/>
                <a:gd name="adj3" fmla="val 16667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253746"/>
                  </a:solidFill>
                  <a:effectLst/>
                  <a:highlight>
                    <a:srgbClr val="FFFF00"/>
                  </a:highlight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25374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What is the puppy’s weight at 3 months old? </a:t>
              </a: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Approx. 12kg</a:t>
              </a:r>
            </a:p>
          </p:txBody>
        </p:sp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EE075469-34F8-41EF-B043-79595B2B1A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078277" y="915222"/>
              <a:ext cx="307921" cy="519867"/>
            </a:xfrm>
            <a:prstGeom prst="rect">
              <a:avLst/>
            </a:prstGeom>
          </p:spPr>
        </p:pic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7B8DF283-21F7-4F19-A833-57A43C1FCF98}"/>
              </a:ext>
            </a:extLst>
          </p:cNvPr>
          <p:cNvGrpSpPr/>
          <p:nvPr/>
        </p:nvGrpSpPr>
        <p:grpSpPr>
          <a:xfrm>
            <a:off x="7019622" y="823494"/>
            <a:ext cx="2016385" cy="1011684"/>
            <a:chOff x="3755577" y="1237424"/>
            <a:chExt cx="2688514" cy="1145523"/>
          </a:xfrm>
        </p:grpSpPr>
        <p:sp>
          <p:nvSpPr>
            <p:cNvPr id="50" name="Speech Bubble: Rectangle with Corners Rounded 49">
              <a:extLst>
                <a:ext uri="{FF2B5EF4-FFF2-40B4-BE49-F238E27FC236}">
                  <a16:creationId xmlns:a16="http://schemas.microsoft.com/office/drawing/2014/main" id="{AB6B9733-7F8B-44D5-B7DB-9F9F0ED72A5D}"/>
                </a:ext>
              </a:extLst>
            </p:cNvPr>
            <p:cNvSpPr/>
            <p:nvPr/>
          </p:nvSpPr>
          <p:spPr>
            <a:xfrm>
              <a:off x="3755577" y="1237424"/>
              <a:ext cx="2688514" cy="1145523"/>
            </a:xfrm>
            <a:prstGeom prst="wedgeRoundRectCallout">
              <a:avLst>
                <a:gd name="adj1" fmla="val -75961"/>
                <a:gd name="adj2" fmla="val 43765"/>
                <a:gd name="adj3" fmla="val 16667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253746"/>
                  </a:solidFill>
                  <a:effectLst/>
                  <a:highlight>
                    <a:srgbClr val="FFFF00"/>
                  </a:highlight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25374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Estimate the dog’s weight at 2</a:t>
              </a:r>
              <a:r>
                <a:rPr kumimoji="0" lang="en-GB" sz="16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25374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</a:t>
              </a: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25374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/</a:t>
              </a:r>
              <a:r>
                <a:rPr kumimoji="0" lang="en-GB" sz="16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25374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</a:t>
              </a: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25374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months old. 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Approx. 9kg</a:t>
              </a:r>
            </a:p>
          </p:txBody>
        </p:sp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28109BE1-3C39-4431-9608-CCC10610EE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951595" y="1775041"/>
              <a:ext cx="307921" cy="519866"/>
            </a:xfrm>
            <a:prstGeom prst="rect">
              <a:avLst/>
            </a:prstGeom>
          </p:spPr>
        </p:pic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C0BB52A4-E430-4133-8C0D-E1C61AEBEA70}"/>
              </a:ext>
            </a:extLst>
          </p:cNvPr>
          <p:cNvGrpSpPr/>
          <p:nvPr/>
        </p:nvGrpSpPr>
        <p:grpSpPr>
          <a:xfrm>
            <a:off x="6998395" y="2191492"/>
            <a:ext cx="2051843" cy="717945"/>
            <a:chOff x="1684357" y="983049"/>
            <a:chExt cx="2735790" cy="812924"/>
          </a:xfrm>
        </p:grpSpPr>
        <p:sp>
          <p:nvSpPr>
            <p:cNvPr id="53" name="Speech Bubble: Rectangle with Corners Rounded 52">
              <a:extLst>
                <a:ext uri="{FF2B5EF4-FFF2-40B4-BE49-F238E27FC236}">
                  <a16:creationId xmlns:a16="http://schemas.microsoft.com/office/drawing/2014/main" id="{C2F1B96D-20EA-43A6-81D3-B78E7010358B}"/>
                </a:ext>
              </a:extLst>
            </p:cNvPr>
            <p:cNvSpPr/>
            <p:nvPr/>
          </p:nvSpPr>
          <p:spPr>
            <a:xfrm>
              <a:off x="1684357" y="983049"/>
              <a:ext cx="2688514" cy="812924"/>
            </a:xfrm>
            <a:prstGeom prst="wedgeRoundRectCallout">
              <a:avLst>
                <a:gd name="adj1" fmla="val -75961"/>
                <a:gd name="adj2" fmla="val 55658"/>
                <a:gd name="adj3" fmla="val 16667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253746"/>
                  </a:solidFill>
                  <a:effectLst/>
                  <a:highlight>
                    <a:srgbClr val="FFFF00"/>
                  </a:highlight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25374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Estimate the dog’s weight at 4</a:t>
              </a:r>
              <a:r>
                <a:rPr kumimoji="0" lang="en-GB" sz="16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25374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</a:t>
              </a: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25374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/</a:t>
              </a:r>
              <a:r>
                <a:rPr kumimoji="0" lang="en-GB" sz="16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25374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</a:t>
              </a: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25374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months old. </a:t>
              </a: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20kg</a:t>
              </a:r>
            </a:p>
          </p:txBody>
        </p:sp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3A460F12-709E-4D3E-BCA3-076AF6E9D9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12226" y="1251359"/>
              <a:ext cx="307921" cy="519866"/>
            </a:xfrm>
            <a:prstGeom prst="rect">
              <a:avLst/>
            </a:prstGeom>
          </p:spPr>
        </p:pic>
      </p:grp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565A755F-5EEC-4881-8539-036557CBD54F}"/>
              </a:ext>
            </a:extLst>
          </p:cNvPr>
          <p:cNvCxnSpPr>
            <a:cxnSpLocks/>
          </p:cNvCxnSpPr>
          <p:nvPr/>
        </p:nvCxnSpPr>
        <p:spPr>
          <a:xfrm>
            <a:off x="2566323" y="2591325"/>
            <a:ext cx="2412827" cy="7297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76E2AD23-CB7C-45CD-B264-A4412D36C975}"/>
              </a:ext>
            </a:extLst>
          </p:cNvPr>
          <p:cNvCxnSpPr>
            <a:cxnSpLocks/>
            <a:endCxn id="61" idx="0"/>
          </p:cNvCxnSpPr>
          <p:nvPr/>
        </p:nvCxnSpPr>
        <p:spPr>
          <a:xfrm>
            <a:off x="4979150" y="2598622"/>
            <a:ext cx="7339" cy="1525576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E70216F9-5ACC-4AD5-902E-3B0801FF1185}"/>
              </a:ext>
            </a:extLst>
          </p:cNvPr>
          <p:cNvSpPr txBox="1"/>
          <p:nvPr/>
        </p:nvSpPr>
        <p:spPr>
          <a:xfrm>
            <a:off x="4740304" y="4124198"/>
            <a:ext cx="4923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rgbClr val="C00000"/>
                </a:solidFill>
              </a:rPr>
              <a:t>9</a:t>
            </a:r>
            <a:r>
              <a:rPr lang="en-GB" sz="1400" b="1" baseline="30000" dirty="0">
                <a:solidFill>
                  <a:srgbClr val="C00000"/>
                </a:solidFill>
              </a:rPr>
              <a:t>1</a:t>
            </a:r>
            <a:r>
              <a:rPr lang="en-GB" sz="1400" b="1" dirty="0">
                <a:solidFill>
                  <a:srgbClr val="C00000"/>
                </a:solidFill>
              </a:rPr>
              <a:t>/</a:t>
            </a:r>
            <a:r>
              <a:rPr lang="en-GB" sz="1400" b="1" baseline="-25000" dirty="0">
                <a:solidFill>
                  <a:srgbClr val="C00000"/>
                </a:solidFill>
              </a:rPr>
              <a:t>2</a:t>
            </a: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9E806CAE-35DA-4882-9438-C2F8B371C9C4}"/>
              </a:ext>
            </a:extLst>
          </p:cNvPr>
          <p:cNvGrpSpPr/>
          <p:nvPr/>
        </p:nvGrpSpPr>
        <p:grpSpPr>
          <a:xfrm>
            <a:off x="6885923" y="3121111"/>
            <a:ext cx="2227510" cy="993095"/>
            <a:chOff x="1668313" y="1074203"/>
            <a:chExt cx="2970018" cy="1124475"/>
          </a:xfrm>
        </p:grpSpPr>
        <p:sp>
          <p:nvSpPr>
            <p:cNvPr id="64" name="Speech Bubble: Rectangle with Corners Rounded 63">
              <a:extLst>
                <a:ext uri="{FF2B5EF4-FFF2-40B4-BE49-F238E27FC236}">
                  <a16:creationId xmlns:a16="http://schemas.microsoft.com/office/drawing/2014/main" id="{F1D93D99-BEAC-46E8-9395-82D9FF385857}"/>
                </a:ext>
              </a:extLst>
            </p:cNvPr>
            <p:cNvSpPr/>
            <p:nvPr/>
          </p:nvSpPr>
          <p:spPr>
            <a:xfrm>
              <a:off x="1668313" y="1074203"/>
              <a:ext cx="2966967" cy="1124475"/>
            </a:xfrm>
            <a:prstGeom prst="wedgeRoundRectCallout">
              <a:avLst>
                <a:gd name="adj1" fmla="val -75961"/>
                <a:gd name="adj2" fmla="val 55658"/>
                <a:gd name="adj3" fmla="val 16667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253746"/>
                  </a:solidFill>
                  <a:effectLst/>
                  <a:highlight>
                    <a:srgbClr val="FFFF00"/>
                  </a:highlight>
                  <a:uLnTx/>
                  <a:uFillTx/>
                  <a:latin typeface="Calibri" panose="020F0502020204030204"/>
                  <a:ea typeface="+mn-ea"/>
                  <a:cs typeface="+mn-cs"/>
                </a:rPr>
                <a:t>E</a:t>
              </a: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25374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Estimate the age the dog reached 40kg.</a:t>
              </a:r>
            </a:p>
            <a:p>
              <a:pPr lvl="0" algn="ctr">
                <a:defRPr/>
              </a:pPr>
              <a:r>
                <a:rPr lang="en-GB" sz="1600" b="1" dirty="0">
                  <a:solidFill>
                    <a:srgbClr val="FF0000"/>
                  </a:solidFill>
                  <a:latin typeface="Calibri" panose="020F0502020204030204"/>
                </a:rPr>
                <a:t>Approx.</a:t>
              </a:r>
              <a:r>
                <a:rPr lang="en-GB" sz="1600" b="1" dirty="0">
                  <a:solidFill>
                    <a:srgbClr val="FF0000"/>
                  </a:solidFill>
                </a:rPr>
                <a:t> 9</a:t>
              </a:r>
              <a:r>
                <a:rPr lang="en-GB" sz="1600" b="1" baseline="30000" dirty="0">
                  <a:solidFill>
                    <a:srgbClr val="FF0000"/>
                  </a:solidFill>
                </a:rPr>
                <a:t>1</a:t>
              </a:r>
              <a:r>
                <a:rPr lang="en-GB" sz="1600" b="1" dirty="0">
                  <a:solidFill>
                    <a:srgbClr val="FF0000"/>
                  </a:solidFill>
                </a:rPr>
                <a:t>/</a:t>
              </a:r>
              <a:r>
                <a:rPr lang="en-GB" sz="1600" b="1" baseline="-25000" dirty="0">
                  <a:solidFill>
                    <a:srgbClr val="FF0000"/>
                  </a:solidFill>
                </a:rPr>
                <a:t>2 </a:t>
              </a:r>
              <a:r>
                <a:rPr lang="en-GB" sz="1600" b="1" dirty="0">
                  <a:solidFill>
                    <a:srgbClr val="FF0000"/>
                  </a:solidFill>
                </a:rPr>
                <a:t>months</a:t>
              </a:r>
              <a:endParaRPr kumimoji="0" lang="en-GB" sz="1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39C91DCE-5D52-4616-9082-5EB22952473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330409" y="1417686"/>
              <a:ext cx="307922" cy="519867"/>
            </a:xfrm>
            <a:prstGeom prst="rect">
              <a:avLst/>
            </a:prstGeom>
          </p:spPr>
        </p:pic>
      </p:grpSp>
      <p:sp>
        <p:nvSpPr>
          <p:cNvPr id="56" name="Speech Bubble: Rectangle with Corners Rounded 55">
            <a:extLst>
              <a:ext uri="{FF2B5EF4-FFF2-40B4-BE49-F238E27FC236}">
                <a16:creationId xmlns:a16="http://schemas.microsoft.com/office/drawing/2014/main" id="{036C599C-BD7A-4B33-898B-378A482D2097}"/>
              </a:ext>
            </a:extLst>
          </p:cNvPr>
          <p:cNvSpPr/>
          <p:nvPr/>
        </p:nvSpPr>
        <p:spPr>
          <a:xfrm>
            <a:off x="2108873" y="4803723"/>
            <a:ext cx="5472170" cy="1360076"/>
          </a:xfrm>
          <a:prstGeom prst="wedgeRoundRectCallout">
            <a:avLst>
              <a:gd name="adj1" fmla="val -70413"/>
              <a:gd name="adj2" fmla="val 36785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spcAft>
                <a:spcPts val="300"/>
              </a:spcAft>
              <a:defRPr/>
            </a:pPr>
            <a:r>
              <a:rPr lang="en-GB" sz="1600" b="1" dirty="0">
                <a:solidFill>
                  <a:srgbClr val="253746"/>
                </a:solidFill>
              </a:rPr>
              <a:t>Again it would be helpful to </a:t>
            </a:r>
            <a:r>
              <a:rPr lang="en-GB" sz="1600" b="1" u="sng" dirty="0">
                <a:solidFill>
                  <a:srgbClr val="253746"/>
                </a:solidFill>
              </a:rPr>
              <a:t>use a ruler to draw lines</a:t>
            </a:r>
            <a:r>
              <a:rPr lang="en-GB" sz="1600" b="1" dirty="0">
                <a:solidFill>
                  <a:srgbClr val="253746"/>
                </a:solidFill>
              </a:rPr>
              <a:t> on the graph up from the horizontal axis to the line, then across to the vertical axis to read the weight.</a:t>
            </a:r>
            <a:br>
              <a:rPr lang="en-GB" sz="1600" b="1" dirty="0">
                <a:solidFill>
                  <a:srgbClr val="253746"/>
                </a:solidFill>
              </a:rPr>
            </a:br>
            <a:r>
              <a:rPr lang="en-GB" sz="1600" b="1" dirty="0">
                <a:solidFill>
                  <a:srgbClr val="253746"/>
                </a:solidFill>
              </a:rPr>
              <a:t>Or, draw from the vertical axis to the line and down to the horizonal axis to read the age. 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25374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A">
            <a:hlinkClick r:id="" action="ppaction://media"/>
            <a:extLst>
              <a:ext uri="{FF2B5EF4-FFF2-40B4-BE49-F238E27FC236}">
                <a16:creationId xmlns:a16="http://schemas.microsoft.com/office/drawing/2014/main" id="{080C82C0-7CEB-4124-B63B-2A0710F3495F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120" end="2451.7324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034954" y="132558"/>
            <a:ext cx="609600" cy="609600"/>
          </a:xfrm>
          <a:prstGeom prst="rect">
            <a:avLst/>
          </a:prstGeom>
        </p:spPr>
      </p:pic>
      <p:pic>
        <p:nvPicPr>
          <p:cNvPr id="5" name="B">
            <a:hlinkClick r:id="" action="ppaction://media"/>
            <a:extLst>
              <a:ext uri="{FF2B5EF4-FFF2-40B4-BE49-F238E27FC236}">
                <a16:creationId xmlns:a16="http://schemas.microsoft.com/office/drawing/2014/main" id="{3DBB7D50-F3C7-4FB0-88FB-30C541AA13A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2400" end="654.1428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025070" y="1082035"/>
            <a:ext cx="609600" cy="609600"/>
          </a:xfrm>
          <a:prstGeom prst="rect">
            <a:avLst/>
          </a:prstGeom>
        </p:spPr>
      </p:pic>
      <p:pic>
        <p:nvPicPr>
          <p:cNvPr id="6" name="C">
            <a:hlinkClick r:id="" action="ppaction://media"/>
            <a:extLst>
              <a:ext uri="{FF2B5EF4-FFF2-40B4-BE49-F238E27FC236}">
                <a16:creationId xmlns:a16="http://schemas.microsoft.com/office/drawing/2014/main" id="{E5A23432-4E1F-461A-BDB3-DC7AC6B2A0A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4">
                  <p14:trim st="1115" end="1208.8253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850902" y="1845729"/>
            <a:ext cx="609600" cy="609600"/>
          </a:xfrm>
          <a:prstGeom prst="rect">
            <a:avLst/>
          </a:prstGeom>
        </p:spPr>
      </p:pic>
      <p:pic>
        <p:nvPicPr>
          <p:cNvPr id="24" name="E">
            <a:hlinkClick r:id="" action="ppaction://media"/>
            <a:extLst>
              <a:ext uri="{FF2B5EF4-FFF2-40B4-BE49-F238E27FC236}">
                <a16:creationId xmlns:a16="http://schemas.microsoft.com/office/drawing/2014/main" id="{A466A9D7-BD1F-42BC-8991-A7DA61AA244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5">
                  <p14:trim st="1861" end="480.9319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820102" y="2715330"/>
            <a:ext cx="609600" cy="609600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9F20C375-89C8-44E4-9CF7-D03409FA042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564216" y="3947166"/>
            <a:ext cx="68579" cy="4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775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41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042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706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13868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9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9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9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  <p:bldLst>
      <p:bldP spid="26" grpId="0"/>
      <p:bldP spid="28" grpId="0"/>
      <p:bldP spid="35" grpId="0"/>
      <p:bldP spid="61" grpId="0"/>
    </p:bldLst>
  </p:timing>
</p:sld>
</file>

<file path=ppt/theme/theme1.xml><?xml version="1.0" encoding="utf-8"?>
<a:theme xmlns:a="http://schemas.openxmlformats.org/drawingml/2006/main" name="Office Theme">
  <a:themeElements>
    <a:clrScheme name="Custom 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EA7600"/>
      </a:hlink>
      <a:folHlink>
        <a:srgbClr val="EA76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1883</TotalTime>
  <Words>617</Words>
  <Application>Microsoft Office PowerPoint</Application>
  <PresentationFormat>On-screen Show (4:3)</PresentationFormat>
  <Paragraphs>78</Paragraphs>
  <Slides>4</Slides>
  <Notes>4</Notes>
  <HiddenSlides>0</HiddenSlides>
  <MMClips>16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Cambria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 PC</dc:creator>
  <cp:lastModifiedBy>Nick Barwick</cp:lastModifiedBy>
  <cp:revision>192</cp:revision>
  <dcterms:created xsi:type="dcterms:W3CDTF">2018-09-13T11:08:58Z</dcterms:created>
  <dcterms:modified xsi:type="dcterms:W3CDTF">2020-06-16T10:25:53Z</dcterms:modified>
</cp:coreProperties>
</file>