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12" r:id="rId2"/>
    <p:sldId id="279" r:id="rId3"/>
    <p:sldId id="315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1F4E79"/>
    <a:srgbClr val="BDD7EE"/>
    <a:srgbClr val="E6E6E6"/>
    <a:srgbClr val="FFE699"/>
    <a:srgbClr val="F2F2F2"/>
    <a:srgbClr val="FFF2CC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3922" autoAdjust="0"/>
  </p:normalViewPr>
  <p:slideViewPr>
    <p:cSldViewPr snapToGrid="0">
      <p:cViewPr varScale="1">
        <p:scale>
          <a:sx n="68" d="100"/>
          <a:sy n="68" d="100"/>
        </p:scale>
        <p:origin x="7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3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openxmlformats.org/officeDocument/2006/relationships/notesSlide" Target="../notesSlides/notesSlide1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slideLayout" Target="../slideLayouts/slideLayout12.xml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microsoft.com/office/2007/relationships/media" Target="../media/media14.m4a"/><Relationship Id="rId18" Type="http://schemas.openxmlformats.org/officeDocument/2006/relationships/image" Target="../media/image4.png"/><Relationship Id="rId3" Type="http://schemas.microsoft.com/office/2007/relationships/media" Target="../media/media9.m4a"/><Relationship Id="rId7" Type="http://schemas.microsoft.com/office/2007/relationships/media" Target="../media/media11.m4a"/><Relationship Id="rId12" Type="http://schemas.openxmlformats.org/officeDocument/2006/relationships/audio" Target="../media/media13.m4a"/><Relationship Id="rId17" Type="http://schemas.openxmlformats.org/officeDocument/2006/relationships/image" Target="../media/image2.png"/><Relationship Id="rId2" Type="http://schemas.openxmlformats.org/officeDocument/2006/relationships/audio" Target="../media/media8.m4a"/><Relationship Id="rId16" Type="http://schemas.openxmlformats.org/officeDocument/2006/relationships/notesSlide" Target="../notesSlides/notesSlide2.xml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microsoft.com/office/2007/relationships/media" Target="../media/media13.m4a"/><Relationship Id="rId5" Type="http://schemas.microsoft.com/office/2007/relationships/media" Target="../media/media10.m4a"/><Relationship Id="rId15" Type="http://schemas.openxmlformats.org/officeDocument/2006/relationships/slideLayout" Target="../slideLayouts/slideLayout12.xml"/><Relationship Id="rId10" Type="http://schemas.openxmlformats.org/officeDocument/2006/relationships/audio" Target="../media/media12.m4a"/><Relationship Id="rId19" Type="http://schemas.openxmlformats.org/officeDocument/2006/relationships/image" Target="../media/image3.png"/><Relationship Id="rId4" Type="http://schemas.openxmlformats.org/officeDocument/2006/relationships/audio" Target="../media/media9.m4a"/><Relationship Id="rId9" Type="http://schemas.microsoft.com/office/2007/relationships/media" Target="../media/media12.m4a"/><Relationship Id="rId14" Type="http://schemas.openxmlformats.org/officeDocument/2006/relationships/audio" Target="../media/media14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microsoft.com/office/2007/relationships/media" Target="../media/media21.m4a"/><Relationship Id="rId18" Type="http://schemas.openxmlformats.org/officeDocument/2006/relationships/notesSlide" Target="../notesSlides/notesSlide3.xml"/><Relationship Id="rId3" Type="http://schemas.microsoft.com/office/2007/relationships/media" Target="../media/media16.m4a"/><Relationship Id="rId21" Type="http://schemas.openxmlformats.org/officeDocument/2006/relationships/image" Target="../media/image3.png"/><Relationship Id="rId7" Type="http://schemas.microsoft.com/office/2007/relationships/media" Target="../media/media18.m4a"/><Relationship Id="rId12" Type="http://schemas.openxmlformats.org/officeDocument/2006/relationships/audio" Target="../media/media20.m4a"/><Relationship Id="rId17" Type="http://schemas.openxmlformats.org/officeDocument/2006/relationships/slideLayout" Target="../slideLayouts/slideLayout12.xml"/><Relationship Id="rId2" Type="http://schemas.openxmlformats.org/officeDocument/2006/relationships/audio" Target="../media/media15.m4a"/><Relationship Id="rId16" Type="http://schemas.openxmlformats.org/officeDocument/2006/relationships/audio" Target="../media/media22.m4a"/><Relationship Id="rId20" Type="http://schemas.openxmlformats.org/officeDocument/2006/relationships/image" Target="../media/image4.png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20.m4a"/><Relationship Id="rId5" Type="http://schemas.microsoft.com/office/2007/relationships/media" Target="../media/media17.m4a"/><Relationship Id="rId15" Type="http://schemas.microsoft.com/office/2007/relationships/media" Target="../media/media22.m4a"/><Relationship Id="rId10" Type="http://schemas.openxmlformats.org/officeDocument/2006/relationships/audio" Target="../media/media19.m4a"/><Relationship Id="rId19" Type="http://schemas.openxmlformats.org/officeDocument/2006/relationships/image" Target="../media/image2.png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audio" Target="../media/media2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a difference between pairs of numbers within the same century.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Rounded Rectangle 1">
            <a:extLst>
              <a:ext uri="{FF2B5EF4-FFF2-40B4-BE49-F238E27FC236}">
                <a16:creationId xmlns:a16="http://schemas.microsoft.com/office/drawing/2014/main" id="{2B471A55-1525-42C6-AA8B-B062B7D6C1D6}"/>
              </a:ext>
            </a:extLst>
          </p:cNvPr>
          <p:cNvSpPr/>
          <p:nvPr/>
        </p:nvSpPr>
        <p:spPr>
          <a:xfrm>
            <a:off x="130034" y="3275463"/>
            <a:ext cx="8899668" cy="22518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A7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9877D7C-65A7-4894-80B7-3B2D7DC8130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87418" y="4093648"/>
            <a:ext cx="657735" cy="6152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6DF148E-0DFC-4034-A297-D03FE59D51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37460" y="4065966"/>
            <a:ext cx="657735" cy="61520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7BE58DF-30FF-486C-A69E-9F23502A597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0021" y="4081732"/>
            <a:ext cx="657735" cy="61520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3F5AC4F-C339-4C90-92B7-3CC94DEFEB2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64324" y="4052711"/>
            <a:ext cx="657735" cy="615209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5D0F444-5A21-4B28-9810-563DD9233290}"/>
              </a:ext>
            </a:extLst>
          </p:cNvPr>
          <p:cNvCxnSpPr>
            <a:cxnSpLocks/>
          </p:cNvCxnSpPr>
          <p:nvPr/>
        </p:nvCxnSpPr>
        <p:spPr>
          <a:xfrm>
            <a:off x="220923" y="4681175"/>
            <a:ext cx="858305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C9D453B-D85F-4A9D-9EED-5BBB4E4A359F}"/>
              </a:ext>
            </a:extLst>
          </p:cNvPr>
          <p:cNvCxnSpPr/>
          <p:nvPr/>
        </p:nvCxnSpPr>
        <p:spPr>
          <a:xfrm flipH="1">
            <a:off x="566267" y="4680000"/>
            <a:ext cx="1" cy="16702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7E7B792-6AB5-413C-8697-DB3E3D37136B}"/>
              </a:ext>
            </a:extLst>
          </p:cNvPr>
          <p:cNvSpPr txBox="1"/>
          <p:nvPr/>
        </p:nvSpPr>
        <p:spPr>
          <a:xfrm>
            <a:off x="216000" y="4752000"/>
            <a:ext cx="71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135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CE7A51-0FF3-4858-B40C-8A99EDDDEB1C}"/>
              </a:ext>
            </a:extLst>
          </p:cNvPr>
          <p:cNvGrpSpPr/>
          <p:nvPr/>
        </p:nvGrpSpPr>
        <p:grpSpPr>
          <a:xfrm>
            <a:off x="566266" y="3731311"/>
            <a:ext cx="2062634" cy="1420799"/>
            <a:chOff x="1423516" y="3731311"/>
            <a:chExt cx="2504037" cy="1420799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E5884AD-D7F4-432F-8279-A520FD17032F}"/>
                </a:ext>
              </a:extLst>
            </p:cNvPr>
            <p:cNvCxnSpPr/>
            <p:nvPr/>
          </p:nvCxnSpPr>
          <p:spPr>
            <a:xfrm flipH="1">
              <a:off x="3175430" y="4680000"/>
              <a:ext cx="0" cy="16702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24022D9-A1F8-4A62-A4EC-8374D01C9948}"/>
                </a:ext>
              </a:extLst>
            </p:cNvPr>
            <p:cNvSpPr txBox="1"/>
            <p:nvPr/>
          </p:nvSpPr>
          <p:spPr>
            <a:xfrm>
              <a:off x="2496015" y="4752000"/>
              <a:ext cx="14315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0" dirty="0">
                  <a:solidFill>
                    <a:srgbClr val="002060"/>
                  </a:solidFill>
                  <a:latin typeface="Calibri" panose="020F0502020204030204"/>
                </a:rPr>
                <a:t>140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8704FD2-D1C5-4058-8ED8-788C58AB5EB1}"/>
                </a:ext>
              </a:extLst>
            </p:cNvPr>
            <p:cNvGrpSpPr/>
            <p:nvPr/>
          </p:nvGrpSpPr>
          <p:grpSpPr>
            <a:xfrm>
              <a:off x="1423516" y="3731311"/>
              <a:ext cx="1756367" cy="949864"/>
              <a:chOff x="2247894" y="3530429"/>
              <a:chExt cx="1727645" cy="1150285"/>
            </a:xfrm>
          </p:grpSpPr>
          <p:sp>
            <p:nvSpPr>
              <p:cNvPr id="49" name="Freeform: Shape 17">
                <a:extLst>
                  <a:ext uri="{FF2B5EF4-FFF2-40B4-BE49-F238E27FC236}">
                    <a16:creationId xmlns:a16="http://schemas.microsoft.com/office/drawing/2014/main" id="{BD2F5B09-61A1-4661-AD0E-E8083C6D2712}"/>
                  </a:ext>
                </a:extLst>
              </p:cNvPr>
              <p:cNvSpPr/>
              <p:nvPr/>
            </p:nvSpPr>
            <p:spPr>
              <a:xfrm>
                <a:off x="2247894" y="4035365"/>
                <a:ext cx="1727645" cy="645349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D393CE-9066-4C34-8976-9A13697079E7}"/>
                  </a:ext>
                </a:extLst>
              </p:cNvPr>
              <p:cNvSpPr txBox="1"/>
              <p:nvPr/>
            </p:nvSpPr>
            <p:spPr>
              <a:xfrm>
                <a:off x="2874388" y="3530429"/>
                <a:ext cx="428466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noProof="0" dirty="0">
                    <a:solidFill>
                      <a:srgbClr val="C00000"/>
                    </a:solidFill>
                    <a:latin typeface="Calibri" panose="020F0502020204030204"/>
                  </a:rPr>
                  <a:t>5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374C06F-C730-42C2-8C73-535D62ED34A0}"/>
              </a:ext>
            </a:extLst>
          </p:cNvPr>
          <p:cNvGrpSpPr/>
          <p:nvPr/>
        </p:nvGrpSpPr>
        <p:grpSpPr>
          <a:xfrm>
            <a:off x="1988819" y="3698215"/>
            <a:ext cx="7315200" cy="1453895"/>
            <a:chOff x="3545824" y="3698215"/>
            <a:chExt cx="5244969" cy="145389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212E55F-4CB7-47FC-BD57-DE1427E1F75D}"/>
                </a:ext>
              </a:extLst>
            </p:cNvPr>
            <p:cNvCxnSpPr/>
            <p:nvPr/>
          </p:nvCxnSpPr>
          <p:spPr>
            <a:xfrm flipH="1">
              <a:off x="7926011" y="4680000"/>
              <a:ext cx="1" cy="16702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7C76A2E-1F35-4AA9-9255-054E6D35133E}"/>
                </a:ext>
              </a:extLst>
            </p:cNvPr>
            <p:cNvSpPr txBox="1"/>
            <p:nvPr/>
          </p:nvSpPr>
          <p:spPr>
            <a:xfrm>
              <a:off x="6971480" y="4752000"/>
              <a:ext cx="18193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noProof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GB" sz="2000" b="1" noProof="0" dirty="0">
                  <a:solidFill>
                    <a:srgbClr val="002060"/>
                  </a:solidFill>
                  <a:latin typeface="Calibri" panose="020F0502020204030204"/>
                </a:rPr>
                <a:t>16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0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C597D42-C7D6-4DBC-837C-B296F121ADBC}"/>
                </a:ext>
              </a:extLst>
            </p:cNvPr>
            <p:cNvGrpSpPr/>
            <p:nvPr/>
          </p:nvGrpSpPr>
          <p:grpSpPr>
            <a:xfrm>
              <a:off x="3545824" y="3698215"/>
              <a:ext cx="4380187" cy="982960"/>
              <a:chOff x="5366079" y="3450136"/>
              <a:chExt cx="5584630" cy="1251517"/>
            </a:xfrm>
          </p:grpSpPr>
          <p:sp>
            <p:nvSpPr>
              <p:cNvPr id="55" name="Freeform: Shape 18">
                <a:extLst>
                  <a:ext uri="{FF2B5EF4-FFF2-40B4-BE49-F238E27FC236}">
                    <a16:creationId xmlns:a16="http://schemas.microsoft.com/office/drawing/2014/main" id="{E6ADE957-E3CC-42FE-A359-683733FD8F0B}"/>
                  </a:ext>
                </a:extLst>
              </p:cNvPr>
              <p:cNvSpPr/>
              <p:nvPr/>
            </p:nvSpPr>
            <p:spPr>
              <a:xfrm>
                <a:off x="5366079" y="3898270"/>
                <a:ext cx="5584630" cy="803383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C669253-C939-4943-9267-4AF51C9C6379}"/>
                  </a:ext>
                </a:extLst>
              </p:cNvPr>
              <p:cNvSpPr txBox="1"/>
              <p:nvPr/>
            </p:nvSpPr>
            <p:spPr>
              <a:xfrm>
                <a:off x="7132155" y="3450136"/>
                <a:ext cx="1832215" cy="50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b="1" dirty="0">
                    <a:solidFill>
                      <a:srgbClr val="C00000"/>
                    </a:solidFill>
                    <a:latin typeface="Calibri" panose="020F0502020204030204"/>
                  </a:rPr>
                  <a:t>20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57" name="Speech Bubble: Rectangle with Corners Rounded 10">
            <a:extLst>
              <a:ext uri="{FF2B5EF4-FFF2-40B4-BE49-F238E27FC236}">
                <a16:creationId xmlns:a16="http://schemas.microsoft.com/office/drawing/2014/main" id="{5EE4C43E-94F4-445C-B2CA-8B84C51E4C93}"/>
              </a:ext>
            </a:extLst>
          </p:cNvPr>
          <p:cNvSpPr/>
          <p:nvPr/>
        </p:nvSpPr>
        <p:spPr>
          <a:xfrm>
            <a:off x="2422059" y="2198035"/>
            <a:ext cx="3056688" cy="1038466"/>
          </a:xfrm>
          <a:prstGeom prst="wedgeEllipseCallout">
            <a:avLst>
              <a:gd name="adj1" fmla="val 7016"/>
              <a:gd name="adj2" fmla="val 7502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… then </a:t>
            </a:r>
            <a:r>
              <a:rPr lang="en-GB" b="1" dirty="0">
                <a:solidFill>
                  <a:srgbClr val="C00000"/>
                </a:solidFill>
              </a:rPr>
              <a:t>20</a:t>
            </a:r>
            <a:r>
              <a:rPr lang="en-GB" b="1" dirty="0">
                <a:solidFill>
                  <a:srgbClr val="253746"/>
                </a:solidFill>
              </a:rPr>
              <a:t>  from 140 to 160...</a:t>
            </a:r>
          </a:p>
        </p:txBody>
      </p:sp>
      <p:sp>
        <p:nvSpPr>
          <p:cNvPr id="58" name="Speech Bubble: Rectangle with Corners Rounded 10">
            <a:extLst>
              <a:ext uri="{FF2B5EF4-FFF2-40B4-BE49-F238E27FC236}">
                <a16:creationId xmlns:a16="http://schemas.microsoft.com/office/drawing/2014/main" id="{383D587D-0C82-4B22-ABB5-7841B56C4E91}"/>
              </a:ext>
            </a:extLst>
          </p:cNvPr>
          <p:cNvSpPr/>
          <p:nvPr/>
        </p:nvSpPr>
        <p:spPr>
          <a:xfrm>
            <a:off x="4690259" y="5170169"/>
            <a:ext cx="2842627" cy="747970"/>
          </a:xfrm>
          <a:prstGeom prst="wedgeEllipseCallout">
            <a:avLst>
              <a:gd name="adj1" fmla="val -61708"/>
              <a:gd name="adj2" fmla="val 5984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So 162 - 135 = </a:t>
            </a:r>
            <a:r>
              <a:rPr lang="en-GB" b="1" dirty="0">
                <a:solidFill>
                  <a:srgbClr val="C00000"/>
                </a:solidFill>
              </a:rPr>
              <a:t>27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FF12BD0-04E6-4801-8F7B-14FD13D4EADB}"/>
              </a:ext>
            </a:extLst>
          </p:cNvPr>
          <p:cNvCxnSpPr/>
          <p:nvPr/>
        </p:nvCxnSpPr>
        <p:spPr>
          <a:xfrm flipH="1">
            <a:off x="8631480" y="4680000"/>
            <a:ext cx="0" cy="16702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FA533E9-9B19-43FB-B71E-25D1F676FB5B}"/>
              </a:ext>
            </a:extLst>
          </p:cNvPr>
          <p:cNvSpPr txBox="1"/>
          <p:nvPr/>
        </p:nvSpPr>
        <p:spPr>
          <a:xfrm>
            <a:off x="8274876" y="4752000"/>
            <a:ext cx="682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solidFill>
                  <a:srgbClr val="002060"/>
                </a:solidFill>
                <a:latin typeface="Calibri" panose="020F0502020204030204"/>
              </a:rPr>
              <a:t>162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289C36E-0427-4A1F-8D8C-CBEB59E60E1D}"/>
              </a:ext>
            </a:extLst>
          </p:cNvPr>
          <p:cNvGrpSpPr/>
          <p:nvPr/>
        </p:nvGrpSpPr>
        <p:grpSpPr>
          <a:xfrm>
            <a:off x="8097903" y="3698215"/>
            <a:ext cx="533577" cy="982960"/>
            <a:chOff x="4899515" y="3450136"/>
            <a:chExt cx="5772835" cy="1251517"/>
          </a:xfrm>
        </p:grpSpPr>
        <p:sp>
          <p:nvSpPr>
            <p:cNvPr id="62" name="Freeform: Shape 18">
              <a:extLst>
                <a:ext uri="{FF2B5EF4-FFF2-40B4-BE49-F238E27FC236}">
                  <a16:creationId xmlns:a16="http://schemas.microsoft.com/office/drawing/2014/main" id="{1CC24948-7DA2-4E24-93F8-2483435CA39D}"/>
                </a:ext>
              </a:extLst>
            </p:cNvPr>
            <p:cNvSpPr/>
            <p:nvPr/>
          </p:nvSpPr>
          <p:spPr>
            <a:xfrm>
              <a:off x="4899515" y="3898270"/>
              <a:ext cx="5772835" cy="803383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5214EBE-9312-4487-AE3F-618180CB714C}"/>
                </a:ext>
              </a:extLst>
            </p:cNvPr>
            <p:cNvSpPr txBox="1"/>
            <p:nvPr/>
          </p:nvSpPr>
          <p:spPr>
            <a:xfrm>
              <a:off x="7544498" y="3450136"/>
              <a:ext cx="1472397" cy="50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srgbClr val="C00000"/>
                  </a:solidFill>
                  <a:latin typeface="Calibri" panose="020F0502020204030204"/>
                </a:rPr>
                <a:t>2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64" name="Speech Bubble: Rectangle with Corners Rounded 10">
            <a:extLst>
              <a:ext uri="{FF2B5EF4-FFF2-40B4-BE49-F238E27FC236}">
                <a16:creationId xmlns:a16="http://schemas.microsoft.com/office/drawing/2014/main" id="{15C78FCE-1C08-4FB7-A07F-D91338D7C007}"/>
              </a:ext>
            </a:extLst>
          </p:cNvPr>
          <p:cNvSpPr/>
          <p:nvPr/>
        </p:nvSpPr>
        <p:spPr>
          <a:xfrm>
            <a:off x="5998431" y="2226465"/>
            <a:ext cx="2761282" cy="1038466"/>
          </a:xfrm>
          <a:prstGeom prst="wedgeEllipseCallout">
            <a:avLst>
              <a:gd name="adj1" fmla="val 19825"/>
              <a:gd name="adj2" fmla="val 8161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… then </a:t>
            </a:r>
            <a:r>
              <a:rPr lang="en-GB" b="1" dirty="0">
                <a:solidFill>
                  <a:srgbClr val="C00000"/>
                </a:solidFill>
              </a:rPr>
              <a:t>2 </a:t>
            </a:r>
            <a:r>
              <a:rPr lang="en-GB" b="1" dirty="0">
                <a:solidFill>
                  <a:srgbClr val="253746"/>
                </a:solidFill>
              </a:rPr>
              <a:t>from 160 to 162.</a:t>
            </a:r>
          </a:p>
        </p:txBody>
      </p:sp>
      <p:sp>
        <p:nvSpPr>
          <p:cNvPr id="65" name="Speech Bubble: Rectangle with Corners Rounded 10">
            <a:extLst>
              <a:ext uri="{FF2B5EF4-FFF2-40B4-BE49-F238E27FC236}">
                <a16:creationId xmlns:a16="http://schemas.microsoft.com/office/drawing/2014/main" id="{05BF8199-3D3A-4262-8CAB-4B6ADF12AE0C}"/>
              </a:ext>
            </a:extLst>
          </p:cNvPr>
          <p:cNvSpPr/>
          <p:nvPr/>
        </p:nvSpPr>
        <p:spPr>
          <a:xfrm>
            <a:off x="312489" y="2226466"/>
            <a:ext cx="1876529" cy="985468"/>
          </a:xfrm>
          <a:prstGeom prst="wedgeEllipseCallout">
            <a:avLst>
              <a:gd name="adj1" fmla="val -25985"/>
              <a:gd name="adj2" fmla="val 10675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Frog first jumps </a:t>
            </a:r>
            <a:r>
              <a:rPr lang="en-GB" b="1" dirty="0">
                <a:solidFill>
                  <a:srgbClr val="C00000"/>
                </a:solidFill>
              </a:rPr>
              <a:t>5 </a:t>
            </a:r>
            <a:r>
              <a:rPr lang="en-GB" b="1" dirty="0">
                <a:solidFill>
                  <a:srgbClr val="253746"/>
                </a:solidFill>
              </a:rPr>
              <a:t>to 140…</a:t>
            </a:r>
          </a:p>
        </p:txBody>
      </p:sp>
      <p:sp>
        <p:nvSpPr>
          <p:cNvPr id="66" name="Speech Bubble: Rectangle with Corners Rounded 10">
            <a:extLst>
              <a:ext uri="{FF2B5EF4-FFF2-40B4-BE49-F238E27FC236}">
                <a16:creationId xmlns:a16="http://schemas.microsoft.com/office/drawing/2014/main" id="{5150FA0A-BC0C-45A5-BDCC-7736B9D7DD04}"/>
              </a:ext>
            </a:extLst>
          </p:cNvPr>
          <p:cNvSpPr/>
          <p:nvPr/>
        </p:nvSpPr>
        <p:spPr>
          <a:xfrm>
            <a:off x="360567" y="572462"/>
            <a:ext cx="3922405" cy="1384748"/>
          </a:xfrm>
          <a:prstGeom prst="wedgeEllipseCallout">
            <a:avLst>
              <a:gd name="adj1" fmla="val -57562"/>
              <a:gd name="adj2" fmla="val 3507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Today, Frog is going to find the difference between two 3-digit numbers.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Let’s try </a:t>
            </a:r>
            <a:r>
              <a:rPr lang="en-GB" sz="2000" b="1" dirty="0">
                <a:solidFill>
                  <a:srgbClr val="253746"/>
                </a:solidFill>
              </a:rPr>
              <a:t>162 - 135</a:t>
            </a:r>
            <a:r>
              <a:rPr lang="en-GB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67" name="Speech Bubble: Rectangle with Corners Rounded 10">
            <a:extLst>
              <a:ext uri="{FF2B5EF4-FFF2-40B4-BE49-F238E27FC236}">
                <a16:creationId xmlns:a16="http://schemas.microsoft.com/office/drawing/2014/main" id="{5150FA0A-BC0C-45A5-BDCC-7736B9D7DD04}"/>
              </a:ext>
            </a:extLst>
          </p:cNvPr>
          <p:cNvSpPr/>
          <p:nvPr/>
        </p:nvSpPr>
        <p:spPr>
          <a:xfrm>
            <a:off x="4881574" y="567571"/>
            <a:ext cx="3922405" cy="697265"/>
          </a:xfrm>
          <a:prstGeom prst="wedgeEllipseCallout">
            <a:avLst>
              <a:gd name="adj1" fmla="val -57562"/>
              <a:gd name="adj2" fmla="val 3507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Mark 135 on the left and 162 on the right.</a:t>
            </a:r>
          </a:p>
        </p:txBody>
      </p:sp>
      <p:sp>
        <p:nvSpPr>
          <p:cNvPr id="68" name="Speech Bubble: Rectangle with Corners Rounded 10">
            <a:extLst>
              <a:ext uri="{FF2B5EF4-FFF2-40B4-BE49-F238E27FC236}">
                <a16:creationId xmlns:a16="http://schemas.microsoft.com/office/drawing/2014/main" id="{5150FA0A-BC0C-45A5-BDCC-7736B9D7DD04}"/>
              </a:ext>
            </a:extLst>
          </p:cNvPr>
          <p:cNvSpPr/>
          <p:nvPr/>
        </p:nvSpPr>
        <p:spPr>
          <a:xfrm>
            <a:off x="4837308" y="1417236"/>
            <a:ext cx="3922405" cy="697265"/>
          </a:xfrm>
          <a:prstGeom prst="wedgeEllipseCallout">
            <a:avLst>
              <a:gd name="adj1" fmla="val -57562"/>
              <a:gd name="adj2" fmla="val 3507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Frog is ready to go!</a:t>
            </a:r>
          </a:p>
        </p:txBody>
      </p:sp>
      <p:sp>
        <p:nvSpPr>
          <p:cNvPr id="69" name="Speech Bubble: Rectangle with Corners Rounded 10">
            <a:extLst>
              <a:ext uri="{FF2B5EF4-FFF2-40B4-BE49-F238E27FC236}">
                <a16:creationId xmlns:a16="http://schemas.microsoft.com/office/drawing/2014/main" id="{383D587D-0C82-4B22-ABB5-7841B56C4E91}"/>
              </a:ext>
            </a:extLst>
          </p:cNvPr>
          <p:cNvSpPr/>
          <p:nvPr/>
        </p:nvSpPr>
        <p:spPr>
          <a:xfrm>
            <a:off x="1924910" y="5033146"/>
            <a:ext cx="2442638" cy="919876"/>
          </a:xfrm>
          <a:prstGeom prst="wedgeEllipseCallout">
            <a:avLst>
              <a:gd name="adj1" fmla="val -69171"/>
              <a:gd name="adj2" fmla="val 441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Add the jumps: 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20</a:t>
            </a:r>
            <a:r>
              <a:rPr lang="en-GB" b="1" dirty="0">
                <a:solidFill>
                  <a:srgbClr val="253746"/>
                </a:solidFill>
              </a:rPr>
              <a:t> + </a:t>
            </a:r>
            <a:r>
              <a:rPr lang="en-GB" b="1" dirty="0">
                <a:solidFill>
                  <a:srgbClr val="C00000"/>
                </a:solidFill>
              </a:rPr>
              <a:t>5</a:t>
            </a:r>
            <a:r>
              <a:rPr lang="en-GB" b="1" dirty="0">
                <a:solidFill>
                  <a:srgbClr val="253746"/>
                </a:solidFill>
              </a:rPr>
              <a:t> + </a:t>
            </a:r>
            <a:r>
              <a:rPr lang="en-GB" b="1" dirty="0">
                <a:solidFill>
                  <a:srgbClr val="C00000"/>
                </a:solidFill>
              </a:rPr>
              <a:t>2</a:t>
            </a:r>
            <a:r>
              <a:rPr lang="en-GB" b="1" dirty="0">
                <a:solidFill>
                  <a:srgbClr val="253746"/>
                </a:solidFill>
              </a:rPr>
              <a:t> = </a:t>
            </a:r>
            <a:r>
              <a:rPr lang="en-GB" b="1" dirty="0">
                <a:solidFill>
                  <a:srgbClr val="C00000"/>
                </a:solidFill>
              </a:rPr>
              <a:t>27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AD3CB41-4667-5B49-A3B2-3F83092C8C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09777" y="344989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93CF13B-5CF9-F942-A7CB-24B3FE2705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00397" y="1219116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307B1F7-74A2-A94F-9ACC-C91DD9C68FB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671406" y="2022099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F478FB4-8738-054D-9A48-D2A448E558E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595810" y="3022600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A763714-4026-514D-B88F-3145217B18C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685581" y="4389336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FE7B8FB-E196-6C4A-9E66-C322C5AF9AC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09777" y="5377424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1000B8E-A590-194E-A4B5-D7F1E646BE1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09777" y="62972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7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6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6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8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72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70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4" grpId="0"/>
      <p:bldP spid="57" grpId="0" animBg="1"/>
      <p:bldP spid="58" grpId="0" animBg="1"/>
      <p:bldP spid="60" grpId="0"/>
      <p:bldP spid="64" grpId="0" animBg="1"/>
      <p:bldP spid="65" grpId="0" animBg="1"/>
      <p:bldP spid="67" grpId="0" animBg="1"/>
      <p:bldP spid="68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a difference between pairs of numbers within the same century.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Rounded Rectangle 1">
            <a:extLst>
              <a:ext uri="{FF2B5EF4-FFF2-40B4-BE49-F238E27FC236}">
                <a16:creationId xmlns:a16="http://schemas.microsoft.com/office/drawing/2014/main" id="{2B471A55-1525-42C6-AA8B-B062B7D6C1D6}"/>
              </a:ext>
            </a:extLst>
          </p:cNvPr>
          <p:cNvSpPr/>
          <p:nvPr/>
        </p:nvSpPr>
        <p:spPr>
          <a:xfrm>
            <a:off x="130034" y="3275463"/>
            <a:ext cx="8899668" cy="22518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A7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9877D7C-65A7-4894-80B7-3B2D7DC8130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87418" y="4065966"/>
            <a:ext cx="657735" cy="6152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6DF148E-0DFC-4034-A297-D03FE59D51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46007" y="4058075"/>
            <a:ext cx="657735" cy="61520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7BE58DF-30FF-486C-A69E-9F23502A597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0021" y="4081732"/>
            <a:ext cx="657735" cy="61520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3F5AC4F-C339-4C90-92B7-3CC94DEFEB2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96293" y="4068000"/>
            <a:ext cx="657735" cy="615209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5D0F444-5A21-4B28-9810-563DD9233290}"/>
              </a:ext>
            </a:extLst>
          </p:cNvPr>
          <p:cNvCxnSpPr>
            <a:cxnSpLocks/>
          </p:cNvCxnSpPr>
          <p:nvPr/>
        </p:nvCxnSpPr>
        <p:spPr>
          <a:xfrm>
            <a:off x="220923" y="4681175"/>
            <a:ext cx="858305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C9D453B-D85F-4A9D-9EED-5BBB4E4A359F}"/>
              </a:ext>
            </a:extLst>
          </p:cNvPr>
          <p:cNvCxnSpPr/>
          <p:nvPr/>
        </p:nvCxnSpPr>
        <p:spPr>
          <a:xfrm flipH="1">
            <a:off x="566267" y="4680000"/>
            <a:ext cx="1" cy="16702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7E7B792-6AB5-413C-8697-DB3E3D37136B}"/>
              </a:ext>
            </a:extLst>
          </p:cNvPr>
          <p:cNvSpPr txBox="1"/>
          <p:nvPr/>
        </p:nvSpPr>
        <p:spPr>
          <a:xfrm>
            <a:off x="216000" y="4752000"/>
            <a:ext cx="71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425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CE7A51-0FF3-4858-B40C-8A99EDDDEB1C}"/>
              </a:ext>
            </a:extLst>
          </p:cNvPr>
          <p:cNvGrpSpPr/>
          <p:nvPr/>
        </p:nvGrpSpPr>
        <p:grpSpPr>
          <a:xfrm>
            <a:off x="566266" y="3731311"/>
            <a:ext cx="1622752" cy="1420799"/>
            <a:chOff x="1423516" y="3731311"/>
            <a:chExt cx="2504037" cy="1420799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E5884AD-D7F4-432F-8279-A520FD17032F}"/>
                </a:ext>
              </a:extLst>
            </p:cNvPr>
            <p:cNvCxnSpPr/>
            <p:nvPr/>
          </p:nvCxnSpPr>
          <p:spPr>
            <a:xfrm flipH="1">
              <a:off x="3175430" y="4680000"/>
              <a:ext cx="0" cy="16702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24022D9-A1F8-4A62-A4EC-8374D01C9948}"/>
                </a:ext>
              </a:extLst>
            </p:cNvPr>
            <p:cNvSpPr txBox="1"/>
            <p:nvPr/>
          </p:nvSpPr>
          <p:spPr>
            <a:xfrm>
              <a:off x="2496015" y="4752000"/>
              <a:ext cx="14315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0" dirty="0">
                  <a:solidFill>
                    <a:srgbClr val="002060"/>
                  </a:solidFill>
                  <a:latin typeface="Calibri" panose="020F0502020204030204"/>
                </a:rPr>
                <a:t>430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8704FD2-D1C5-4058-8ED8-788C58AB5EB1}"/>
                </a:ext>
              </a:extLst>
            </p:cNvPr>
            <p:cNvGrpSpPr/>
            <p:nvPr/>
          </p:nvGrpSpPr>
          <p:grpSpPr>
            <a:xfrm>
              <a:off x="1423516" y="3731311"/>
              <a:ext cx="1756367" cy="949864"/>
              <a:chOff x="2247894" y="3530429"/>
              <a:chExt cx="1727645" cy="1150285"/>
            </a:xfrm>
          </p:grpSpPr>
          <p:sp>
            <p:nvSpPr>
              <p:cNvPr id="49" name="Freeform: Shape 17">
                <a:extLst>
                  <a:ext uri="{FF2B5EF4-FFF2-40B4-BE49-F238E27FC236}">
                    <a16:creationId xmlns:a16="http://schemas.microsoft.com/office/drawing/2014/main" id="{BD2F5B09-61A1-4661-AD0E-E8083C6D2712}"/>
                  </a:ext>
                </a:extLst>
              </p:cNvPr>
              <p:cNvSpPr/>
              <p:nvPr/>
            </p:nvSpPr>
            <p:spPr>
              <a:xfrm>
                <a:off x="2247894" y="4035365"/>
                <a:ext cx="1727645" cy="645349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D393CE-9066-4C34-8976-9A13697079E7}"/>
                  </a:ext>
                </a:extLst>
              </p:cNvPr>
              <p:cNvSpPr txBox="1"/>
              <p:nvPr/>
            </p:nvSpPr>
            <p:spPr>
              <a:xfrm>
                <a:off x="2874388" y="3530429"/>
                <a:ext cx="428466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noProof="0" dirty="0">
                    <a:solidFill>
                      <a:srgbClr val="C00000"/>
                    </a:solidFill>
                    <a:latin typeface="Calibri" panose="020F0502020204030204"/>
                  </a:rPr>
                  <a:t>5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374C06F-C730-42C2-8C73-535D62ED34A0}"/>
              </a:ext>
            </a:extLst>
          </p:cNvPr>
          <p:cNvGrpSpPr/>
          <p:nvPr/>
        </p:nvGrpSpPr>
        <p:grpSpPr>
          <a:xfrm>
            <a:off x="1725161" y="3698215"/>
            <a:ext cx="7804602" cy="1453895"/>
            <a:chOff x="3545824" y="3698215"/>
            <a:chExt cx="5244969" cy="145389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212E55F-4CB7-47FC-BD57-DE1427E1F75D}"/>
                </a:ext>
              </a:extLst>
            </p:cNvPr>
            <p:cNvCxnSpPr/>
            <p:nvPr/>
          </p:nvCxnSpPr>
          <p:spPr>
            <a:xfrm flipH="1">
              <a:off x="7926011" y="4680000"/>
              <a:ext cx="1" cy="16702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7C76A2E-1F35-4AA9-9255-054E6D35133E}"/>
                </a:ext>
              </a:extLst>
            </p:cNvPr>
            <p:cNvSpPr txBox="1"/>
            <p:nvPr/>
          </p:nvSpPr>
          <p:spPr>
            <a:xfrm>
              <a:off x="6971480" y="4752000"/>
              <a:ext cx="18193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noProof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GB" sz="2000" b="1" noProof="0" dirty="0">
                  <a:solidFill>
                    <a:srgbClr val="002060"/>
                  </a:solidFill>
                  <a:latin typeface="Calibri" panose="020F0502020204030204"/>
                </a:rPr>
                <a:t>47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0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C597D42-C7D6-4DBC-837C-B296F121ADBC}"/>
                </a:ext>
              </a:extLst>
            </p:cNvPr>
            <p:cNvGrpSpPr/>
            <p:nvPr/>
          </p:nvGrpSpPr>
          <p:grpSpPr>
            <a:xfrm>
              <a:off x="3545824" y="3698215"/>
              <a:ext cx="4380187" cy="982960"/>
              <a:chOff x="5366079" y="3450136"/>
              <a:chExt cx="5584630" cy="1251517"/>
            </a:xfrm>
          </p:grpSpPr>
          <p:sp>
            <p:nvSpPr>
              <p:cNvPr id="55" name="Freeform: Shape 18">
                <a:extLst>
                  <a:ext uri="{FF2B5EF4-FFF2-40B4-BE49-F238E27FC236}">
                    <a16:creationId xmlns:a16="http://schemas.microsoft.com/office/drawing/2014/main" id="{E6ADE957-E3CC-42FE-A359-683733FD8F0B}"/>
                  </a:ext>
                </a:extLst>
              </p:cNvPr>
              <p:cNvSpPr/>
              <p:nvPr/>
            </p:nvSpPr>
            <p:spPr>
              <a:xfrm>
                <a:off x="5366079" y="3898270"/>
                <a:ext cx="5584630" cy="803383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C669253-C939-4943-9267-4AF51C9C6379}"/>
                  </a:ext>
                </a:extLst>
              </p:cNvPr>
              <p:cNvSpPr txBox="1"/>
              <p:nvPr/>
            </p:nvSpPr>
            <p:spPr>
              <a:xfrm>
                <a:off x="7132155" y="3450136"/>
                <a:ext cx="1832215" cy="50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b="1" dirty="0">
                    <a:solidFill>
                      <a:srgbClr val="C00000"/>
                    </a:solidFill>
                    <a:latin typeface="Calibri" panose="020F0502020204030204"/>
                  </a:rPr>
                  <a:t>40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57" name="Speech Bubble: Rectangle with Corners Rounded 10">
            <a:extLst>
              <a:ext uri="{FF2B5EF4-FFF2-40B4-BE49-F238E27FC236}">
                <a16:creationId xmlns:a16="http://schemas.microsoft.com/office/drawing/2014/main" id="{5EE4C43E-94F4-445C-B2CA-8B84C51E4C93}"/>
              </a:ext>
            </a:extLst>
          </p:cNvPr>
          <p:cNvSpPr/>
          <p:nvPr/>
        </p:nvSpPr>
        <p:spPr>
          <a:xfrm>
            <a:off x="2755126" y="2332815"/>
            <a:ext cx="3056688" cy="1038466"/>
          </a:xfrm>
          <a:prstGeom prst="wedgeEllipseCallout">
            <a:avLst>
              <a:gd name="adj1" fmla="val -10148"/>
              <a:gd name="adj2" fmla="val 7358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… then </a:t>
            </a:r>
            <a:r>
              <a:rPr lang="en-GB" b="1" dirty="0">
                <a:solidFill>
                  <a:srgbClr val="C00000"/>
                </a:solidFill>
              </a:rPr>
              <a:t>40</a:t>
            </a:r>
            <a:r>
              <a:rPr lang="en-GB" b="1" dirty="0">
                <a:solidFill>
                  <a:srgbClr val="253746"/>
                </a:solidFill>
              </a:rPr>
              <a:t> from 430 to 470...</a:t>
            </a:r>
          </a:p>
        </p:txBody>
      </p:sp>
      <p:sp>
        <p:nvSpPr>
          <p:cNvPr id="58" name="Speech Bubble: Rectangle with Corners Rounded 10">
            <a:extLst>
              <a:ext uri="{FF2B5EF4-FFF2-40B4-BE49-F238E27FC236}">
                <a16:creationId xmlns:a16="http://schemas.microsoft.com/office/drawing/2014/main" id="{383D587D-0C82-4B22-ABB5-7841B56C4E91}"/>
              </a:ext>
            </a:extLst>
          </p:cNvPr>
          <p:cNvSpPr/>
          <p:nvPr/>
        </p:nvSpPr>
        <p:spPr>
          <a:xfrm>
            <a:off x="4464223" y="5042690"/>
            <a:ext cx="3259978" cy="569359"/>
          </a:xfrm>
          <a:prstGeom prst="wedgeEllipseCallout">
            <a:avLst>
              <a:gd name="adj1" fmla="val -38202"/>
              <a:gd name="adj2" fmla="val 9676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471 – 425 = </a:t>
            </a:r>
            <a:r>
              <a:rPr lang="en-GB" b="1" dirty="0">
                <a:solidFill>
                  <a:srgbClr val="C00000"/>
                </a:solidFill>
              </a:rPr>
              <a:t>46</a:t>
            </a:r>
            <a:r>
              <a:rPr lang="en-GB" b="1" dirty="0">
                <a:solidFill>
                  <a:srgbClr val="253746"/>
                </a:solidFill>
              </a:rPr>
              <a:t>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FF12BD0-04E6-4801-8F7B-14FD13D4EADB}"/>
              </a:ext>
            </a:extLst>
          </p:cNvPr>
          <p:cNvCxnSpPr/>
          <p:nvPr/>
        </p:nvCxnSpPr>
        <p:spPr>
          <a:xfrm flipH="1">
            <a:off x="8631480" y="4680000"/>
            <a:ext cx="0" cy="16702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FA533E9-9B19-43FB-B71E-25D1F676FB5B}"/>
              </a:ext>
            </a:extLst>
          </p:cNvPr>
          <p:cNvSpPr txBox="1"/>
          <p:nvPr/>
        </p:nvSpPr>
        <p:spPr>
          <a:xfrm>
            <a:off x="8316000" y="4752000"/>
            <a:ext cx="682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solidFill>
                  <a:srgbClr val="002060"/>
                </a:solidFill>
                <a:latin typeface="Calibri" panose="020F0502020204030204"/>
              </a:rPr>
              <a:t>471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289C36E-0427-4A1F-8D8C-CBEB59E60E1D}"/>
              </a:ext>
            </a:extLst>
          </p:cNvPr>
          <p:cNvGrpSpPr/>
          <p:nvPr/>
        </p:nvGrpSpPr>
        <p:grpSpPr>
          <a:xfrm>
            <a:off x="8242953" y="3698215"/>
            <a:ext cx="388527" cy="982960"/>
            <a:chOff x="6949901" y="3450136"/>
            <a:chExt cx="3722449" cy="1251517"/>
          </a:xfrm>
        </p:grpSpPr>
        <p:sp>
          <p:nvSpPr>
            <p:cNvPr id="62" name="Freeform: Shape 18">
              <a:extLst>
                <a:ext uri="{FF2B5EF4-FFF2-40B4-BE49-F238E27FC236}">
                  <a16:creationId xmlns:a16="http://schemas.microsoft.com/office/drawing/2014/main" id="{1CC24948-7DA2-4E24-93F8-2483435CA39D}"/>
                </a:ext>
              </a:extLst>
            </p:cNvPr>
            <p:cNvSpPr/>
            <p:nvPr/>
          </p:nvSpPr>
          <p:spPr>
            <a:xfrm>
              <a:off x="6949901" y="3898270"/>
              <a:ext cx="3722449" cy="803383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5214EBE-9312-4487-AE3F-618180CB714C}"/>
                </a:ext>
              </a:extLst>
            </p:cNvPr>
            <p:cNvSpPr txBox="1"/>
            <p:nvPr/>
          </p:nvSpPr>
          <p:spPr>
            <a:xfrm>
              <a:off x="8578850" y="3450136"/>
              <a:ext cx="438030" cy="50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srgbClr val="C00000"/>
                  </a:solidFill>
                  <a:latin typeface="Calibri" panose="020F0502020204030204"/>
                </a:rPr>
                <a:t>1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64" name="Speech Bubble: Rectangle with Corners Rounded 10">
            <a:extLst>
              <a:ext uri="{FF2B5EF4-FFF2-40B4-BE49-F238E27FC236}">
                <a16:creationId xmlns:a16="http://schemas.microsoft.com/office/drawing/2014/main" id="{15C78FCE-1C08-4FB7-A07F-D91338D7C007}"/>
              </a:ext>
            </a:extLst>
          </p:cNvPr>
          <p:cNvSpPr/>
          <p:nvPr/>
        </p:nvSpPr>
        <p:spPr>
          <a:xfrm>
            <a:off x="5998431" y="2226465"/>
            <a:ext cx="2761282" cy="1038466"/>
          </a:xfrm>
          <a:prstGeom prst="wedgeEllipseCallout">
            <a:avLst>
              <a:gd name="adj1" fmla="val 7339"/>
              <a:gd name="adj2" fmla="val 8161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… then </a:t>
            </a:r>
            <a:r>
              <a:rPr lang="en-GB" b="1" dirty="0">
                <a:solidFill>
                  <a:srgbClr val="C00000"/>
                </a:solidFill>
              </a:rPr>
              <a:t>1 </a:t>
            </a:r>
            <a:r>
              <a:rPr lang="en-GB" b="1" dirty="0">
                <a:solidFill>
                  <a:srgbClr val="253746"/>
                </a:solidFill>
              </a:rPr>
              <a:t>from 470 to 471.</a:t>
            </a:r>
          </a:p>
        </p:txBody>
      </p:sp>
      <p:sp>
        <p:nvSpPr>
          <p:cNvPr id="65" name="Speech Bubble: Rectangle with Corners Rounded 10">
            <a:extLst>
              <a:ext uri="{FF2B5EF4-FFF2-40B4-BE49-F238E27FC236}">
                <a16:creationId xmlns:a16="http://schemas.microsoft.com/office/drawing/2014/main" id="{05BF8199-3D3A-4262-8CAB-4B6ADF12AE0C}"/>
              </a:ext>
            </a:extLst>
          </p:cNvPr>
          <p:cNvSpPr/>
          <p:nvPr/>
        </p:nvSpPr>
        <p:spPr>
          <a:xfrm>
            <a:off x="220923" y="1914525"/>
            <a:ext cx="2240211" cy="1154534"/>
          </a:xfrm>
          <a:prstGeom prst="wedgeEllipseCallout">
            <a:avLst>
              <a:gd name="adj1" fmla="val -13655"/>
              <a:gd name="adj2" fmla="val 10840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Frog starts at 425 and jumps </a:t>
            </a:r>
            <a:r>
              <a:rPr lang="en-GB" b="1" dirty="0">
                <a:solidFill>
                  <a:srgbClr val="C00000"/>
                </a:solidFill>
              </a:rPr>
              <a:t>5 </a:t>
            </a:r>
            <a:r>
              <a:rPr lang="en-GB" b="1" dirty="0">
                <a:solidFill>
                  <a:srgbClr val="253746"/>
                </a:solidFill>
              </a:rPr>
              <a:t>to 430…</a:t>
            </a:r>
          </a:p>
        </p:txBody>
      </p:sp>
      <p:sp>
        <p:nvSpPr>
          <p:cNvPr id="67" name="Speech Bubble: Rectangle with Corners Rounded 10">
            <a:extLst>
              <a:ext uri="{FF2B5EF4-FFF2-40B4-BE49-F238E27FC236}">
                <a16:creationId xmlns:a16="http://schemas.microsoft.com/office/drawing/2014/main" id="{5150FA0A-BC0C-45A5-BDCC-7736B9D7DD04}"/>
              </a:ext>
            </a:extLst>
          </p:cNvPr>
          <p:cNvSpPr/>
          <p:nvPr/>
        </p:nvSpPr>
        <p:spPr>
          <a:xfrm>
            <a:off x="4922886" y="721422"/>
            <a:ext cx="2954289" cy="546854"/>
          </a:xfrm>
          <a:prstGeom prst="wedgeEllipseCallout">
            <a:avLst>
              <a:gd name="adj1" fmla="val -57562"/>
              <a:gd name="adj2" fmla="val 3507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Let’s check…</a:t>
            </a:r>
          </a:p>
        </p:txBody>
      </p:sp>
      <p:sp>
        <p:nvSpPr>
          <p:cNvPr id="69" name="Speech Bubble: Rectangle with Corners Rounded 10">
            <a:extLst>
              <a:ext uri="{FF2B5EF4-FFF2-40B4-BE49-F238E27FC236}">
                <a16:creationId xmlns:a16="http://schemas.microsoft.com/office/drawing/2014/main" id="{383D587D-0C82-4B22-ABB5-7841B56C4E91}"/>
              </a:ext>
            </a:extLst>
          </p:cNvPr>
          <p:cNvSpPr/>
          <p:nvPr/>
        </p:nvSpPr>
        <p:spPr>
          <a:xfrm>
            <a:off x="952539" y="5152111"/>
            <a:ext cx="2442638" cy="919876"/>
          </a:xfrm>
          <a:prstGeom prst="wedgeEllipseCallout">
            <a:avLst>
              <a:gd name="adj1" fmla="val 68747"/>
              <a:gd name="adj2" fmla="val -6221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Add the jumps: 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40</a:t>
            </a:r>
            <a:r>
              <a:rPr lang="en-GB" b="1" dirty="0">
                <a:solidFill>
                  <a:srgbClr val="253746"/>
                </a:solidFill>
              </a:rPr>
              <a:t> + </a:t>
            </a:r>
            <a:r>
              <a:rPr lang="en-GB" b="1" dirty="0">
                <a:solidFill>
                  <a:srgbClr val="C00000"/>
                </a:solidFill>
              </a:rPr>
              <a:t>5</a:t>
            </a:r>
            <a:r>
              <a:rPr lang="en-GB" b="1" dirty="0">
                <a:solidFill>
                  <a:srgbClr val="253746"/>
                </a:solidFill>
              </a:rPr>
              <a:t> + </a:t>
            </a:r>
            <a:r>
              <a:rPr lang="en-GB" b="1" dirty="0">
                <a:solidFill>
                  <a:srgbClr val="C00000"/>
                </a:solidFill>
              </a:rPr>
              <a:t>1</a:t>
            </a:r>
            <a:r>
              <a:rPr lang="en-GB" b="1" dirty="0">
                <a:solidFill>
                  <a:srgbClr val="253746"/>
                </a:solidFill>
              </a:rPr>
              <a:t> = </a:t>
            </a:r>
            <a:r>
              <a:rPr lang="en-GB" b="1" dirty="0">
                <a:solidFill>
                  <a:srgbClr val="C00000"/>
                </a:solidFill>
              </a:rPr>
              <a:t>46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26284" y="683155"/>
            <a:ext cx="3056688" cy="734080"/>
            <a:chOff x="1226284" y="683155"/>
            <a:chExt cx="3056688" cy="734080"/>
          </a:xfrm>
        </p:grpSpPr>
        <p:sp>
          <p:nvSpPr>
            <p:cNvPr id="66" name="Speech Bubble: Rectangle with Corners Rounded 10">
              <a:extLst>
                <a:ext uri="{FF2B5EF4-FFF2-40B4-BE49-F238E27FC236}">
                  <a16:creationId xmlns:a16="http://schemas.microsoft.com/office/drawing/2014/main" id="{5150FA0A-BC0C-45A5-BDCC-7736B9D7DD04}"/>
                </a:ext>
              </a:extLst>
            </p:cNvPr>
            <p:cNvSpPr/>
            <p:nvPr/>
          </p:nvSpPr>
          <p:spPr>
            <a:xfrm>
              <a:off x="1226284" y="793846"/>
              <a:ext cx="3056688" cy="623389"/>
            </a:xfrm>
            <a:prstGeom prst="wedgeEllipseCallout">
              <a:avLst>
                <a:gd name="adj1" fmla="val -40334"/>
                <a:gd name="adj2" fmla="val 10970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253746"/>
                  </a:solidFill>
                </a:rPr>
                <a:t>Now you try…</a:t>
              </a:r>
              <a:br>
                <a:rPr lang="en-GB" b="1" dirty="0">
                  <a:solidFill>
                    <a:srgbClr val="253746"/>
                  </a:solidFill>
                </a:rPr>
              </a:br>
              <a:r>
                <a:rPr lang="en-GB" sz="2000" b="1" dirty="0">
                  <a:solidFill>
                    <a:srgbClr val="253746"/>
                  </a:solidFill>
                </a:rPr>
                <a:t>471 - 425</a:t>
              </a:r>
              <a:endParaRPr lang="en-GB" b="1" dirty="0">
                <a:solidFill>
                  <a:srgbClr val="253746"/>
                </a:solidFill>
              </a:endParaRPr>
            </a:p>
          </p:txBody>
        </p:sp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583" y="683155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8500E06-79AE-964F-A03F-B6560E17D5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527594" y="1885822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4FF38A0-20C9-3745-9128-8C4CB24284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527594" y="2869063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CC78BD2-6CF8-1840-8978-25317497879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532300" y="3950713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74448BE-0B4D-C840-B89D-A79591A4647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593006" y="4799249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C031033-CA49-A94F-8E62-8F4FF3A53D5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593006" y="5782490"/>
            <a:ext cx="812800" cy="812800"/>
          </a:xfrm>
          <a:prstGeom prst="rect">
            <a:avLst/>
          </a:prstGeom>
        </p:spPr>
      </p:pic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D65DF83-B49A-A143-9206-DFB27A0028F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527594" y="46333"/>
            <a:ext cx="812800" cy="812800"/>
          </a:xfrm>
          <a:prstGeom prst="rect">
            <a:avLst/>
          </a:prstGeom>
        </p:spPr>
      </p:pic>
      <p:pic>
        <p:nvPicPr>
          <p:cNvPr id="14" name="Online Media 1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95B4D0A-645E-494A-B7F8-FCB402FE772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517353" y="9115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3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0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93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7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01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8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4" grpId="0"/>
      <p:bldP spid="57" grpId="0" animBg="1"/>
      <p:bldP spid="58" grpId="0" animBg="1"/>
      <p:bldP spid="60" grpId="0"/>
      <p:bldP spid="64" grpId="0" animBg="1"/>
      <p:bldP spid="65" grpId="0" animBg="1"/>
      <p:bldP spid="67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a difference between pairs of numbers within the same century.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Rounded Rectangle 1">
            <a:extLst>
              <a:ext uri="{FF2B5EF4-FFF2-40B4-BE49-F238E27FC236}">
                <a16:creationId xmlns:a16="http://schemas.microsoft.com/office/drawing/2014/main" id="{2B471A55-1525-42C6-AA8B-B062B7D6C1D6}"/>
              </a:ext>
            </a:extLst>
          </p:cNvPr>
          <p:cNvSpPr/>
          <p:nvPr/>
        </p:nvSpPr>
        <p:spPr>
          <a:xfrm>
            <a:off x="130034" y="3275463"/>
            <a:ext cx="8899668" cy="22518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A7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9877D7C-65A7-4894-80B7-3B2D7DC813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87418" y="4065966"/>
            <a:ext cx="657735" cy="6152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6DF148E-0DFC-4034-A297-D03FE59D516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73784" y="4067999"/>
            <a:ext cx="657735" cy="61520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7BE58DF-30FF-486C-A69E-9F23502A597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0021" y="4081732"/>
            <a:ext cx="657735" cy="61520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3F5AC4F-C339-4C90-92B7-3CC94DEFEB2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0367" y="4068000"/>
            <a:ext cx="657735" cy="615209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5D0F444-5A21-4B28-9810-563DD9233290}"/>
              </a:ext>
            </a:extLst>
          </p:cNvPr>
          <p:cNvCxnSpPr>
            <a:cxnSpLocks/>
          </p:cNvCxnSpPr>
          <p:nvPr/>
        </p:nvCxnSpPr>
        <p:spPr>
          <a:xfrm>
            <a:off x="220923" y="4681175"/>
            <a:ext cx="8583056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C9D453B-D85F-4A9D-9EED-5BBB4E4A359F}"/>
              </a:ext>
            </a:extLst>
          </p:cNvPr>
          <p:cNvCxnSpPr/>
          <p:nvPr/>
        </p:nvCxnSpPr>
        <p:spPr>
          <a:xfrm flipH="1">
            <a:off x="566267" y="4680000"/>
            <a:ext cx="1" cy="16702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7E7B792-6AB5-413C-8697-DB3E3D37136B}"/>
              </a:ext>
            </a:extLst>
          </p:cNvPr>
          <p:cNvSpPr txBox="1"/>
          <p:nvPr/>
        </p:nvSpPr>
        <p:spPr>
          <a:xfrm>
            <a:off x="180000" y="4752000"/>
            <a:ext cx="71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838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CE7A51-0FF3-4858-B40C-8A99EDDDEB1C}"/>
              </a:ext>
            </a:extLst>
          </p:cNvPr>
          <p:cNvGrpSpPr/>
          <p:nvPr/>
        </p:nvGrpSpPr>
        <p:grpSpPr>
          <a:xfrm>
            <a:off x="566266" y="3731311"/>
            <a:ext cx="766301" cy="1420799"/>
            <a:chOff x="1423516" y="3731311"/>
            <a:chExt cx="3269037" cy="1420799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E5884AD-D7F4-432F-8279-A520FD17032F}"/>
                </a:ext>
              </a:extLst>
            </p:cNvPr>
            <p:cNvCxnSpPr/>
            <p:nvPr/>
          </p:nvCxnSpPr>
          <p:spPr>
            <a:xfrm flipH="1">
              <a:off x="3175430" y="4680000"/>
              <a:ext cx="0" cy="16702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24022D9-A1F8-4A62-A4EC-8374D01C9948}"/>
                </a:ext>
              </a:extLst>
            </p:cNvPr>
            <p:cNvSpPr txBox="1"/>
            <p:nvPr/>
          </p:nvSpPr>
          <p:spPr>
            <a:xfrm>
              <a:off x="1772193" y="4752000"/>
              <a:ext cx="2920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0" dirty="0">
                  <a:solidFill>
                    <a:srgbClr val="002060"/>
                  </a:solidFill>
                  <a:latin typeface="Calibri" panose="020F0502020204030204"/>
                </a:rPr>
                <a:t>840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8704FD2-D1C5-4058-8ED8-788C58AB5EB1}"/>
                </a:ext>
              </a:extLst>
            </p:cNvPr>
            <p:cNvGrpSpPr/>
            <p:nvPr/>
          </p:nvGrpSpPr>
          <p:grpSpPr>
            <a:xfrm>
              <a:off x="1423516" y="3731311"/>
              <a:ext cx="1756367" cy="949864"/>
              <a:chOff x="2247894" y="3530429"/>
              <a:chExt cx="1727645" cy="1150285"/>
            </a:xfrm>
          </p:grpSpPr>
          <p:sp>
            <p:nvSpPr>
              <p:cNvPr id="49" name="Freeform: Shape 17">
                <a:extLst>
                  <a:ext uri="{FF2B5EF4-FFF2-40B4-BE49-F238E27FC236}">
                    <a16:creationId xmlns:a16="http://schemas.microsoft.com/office/drawing/2014/main" id="{BD2F5B09-61A1-4661-AD0E-E8083C6D2712}"/>
                  </a:ext>
                </a:extLst>
              </p:cNvPr>
              <p:cNvSpPr/>
              <p:nvPr/>
            </p:nvSpPr>
            <p:spPr>
              <a:xfrm>
                <a:off x="2247894" y="4035365"/>
                <a:ext cx="1727645" cy="645349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D393CE-9066-4C34-8976-9A13697079E7}"/>
                  </a:ext>
                </a:extLst>
              </p:cNvPr>
              <p:cNvSpPr txBox="1"/>
              <p:nvPr/>
            </p:nvSpPr>
            <p:spPr>
              <a:xfrm>
                <a:off x="2874388" y="3530429"/>
                <a:ext cx="428466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noProof="0" dirty="0">
                    <a:solidFill>
                      <a:srgbClr val="C00000"/>
                    </a:solidFill>
                    <a:latin typeface="Calibri" panose="020F0502020204030204"/>
                  </a:rPr>
                  <a:t>2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374C06F-C730-42C2-8C73-535D62ED34A0}"/>
              </a:ext>
            </a:extLst>
          </p:cNvPr>
          <p:cNvGrpSpPr/>
          <p:nvPr/>
        </p:nvGrpSpPr>
        <p:grpSpPr>
          <a:xfrm>
            <a:off x="952540" y="3698215"/>
            <a:ext cx="8566516" cy="1453895"/>
            <a:chOff x="3517409" y="3698215"/>
            <a:chExt cx="5383377" cy="145389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212E55F-4CB7-47FC-BD57-DE1427E1F75D}"/>
                </a:ext>
              </a:extLst>
            </p:cNvPr>
            <p:cNvCxnSpPr/>
            <p:nvPr/>
          </p:nvCxnSpPr>
          <p:spPr>
            <a:xfrm flipH="1">
              <a:off x="8009022" y="4680000"/>
              <a:ext cx="1" cy="167026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7C76A2E-1F35-4AA9-9255-054E6D35133E}"/>
                </a:ext>
              </a:extLst>
            </p:cNvPr>
            <p:cNvSpPr txBox="1"/>
            <p:nvPr/>
          </p:nvSpPr>
          <p:spPr>
            <a:xfrm>
              <a:off x="7081473" y="4752000"/>
              <a:ext cx="18193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noProof="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GB" sz="2000" b="1" noProof="0" dirty="0">
                  <a:solidFill>
                    <a:srgbClr val="002060"/>
                  </a:solidFill>
                  <a:latin typeface="Calibri" panose="020F0502020204030204"/>
                </a:rPr>
                <a:t>890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C597D42-C7D6-4DBC-837C-B296F121ADBC}"/>
                </a:ext>
              </a:extLst>
            </p:cNvPr>
            <p:cNvGrpSpPr/>
            <p:nvPr/>
          </p:nvGrpSpPr>
          <p:grpSpPr>
            <a:xfrm>
              <a:off x="3517409" y="3698215"/>
              <a:ext cx="4513199" cy="982960"/>
              <a:chOff x="5329851" y="3450136"/>
              <a:chExt cx="5754217" cy="1251517"/>
            </a:xfrm>
          </p:grpSpPr>
          <p:sp>
            <p:nvSpPr>
              <p:cNvPr id="55" name="Freeform: Shape 18">
                <a:extLst>
                  <a:ext uri="{FF2B5EF4-FFF2-40B4-BE49-F238E27FC236}">
                    <a16:creationId xmlns:a16="http://schemas.microsoft.com/office/drawing/2014/main" id="{E6ADE957-E3CC-42FE-A359-683733FD8F0B}"/>
                  </a:ext>
                </a:extLst>
              </p:cNvPr>
              <p:cNvSpPr/>
              <p:nvPr/>
            </p:nvSpPr>
            <p:spPr>
              <a:xfrm>
                <a:off x="5329851" y="3898270"/>
                <a:ext cx="5754217" cy="803383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C669253-C939-4943-9267-4AF51C9C6379}"/>
                  </a:ext>
                </a:extLst>
              </p:cNvPr>
              <p:cNvSpPr txBox="1"/>
              <p:nvPr/>
            </p:nvSpPr>
            <p:spPr>
              <a:xfrm>
                <a:off x="7132155" y="3450136"/>
                <a:ext cx="1832215" cy="50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b="1" dirty="0">
                    <a:solidFill>
                      <a:srgbClr val="C00000"/>
                    </a:solidFill>
                    <a:latin typeface="Calibri" panose="020F0502020204030204"/>
                  </a:rPr>
                  <a:t>50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57" name="Speech Bubble: Rectangle with Corners Rounded 10">
            <a:extLst>
              <a:ext uri="{FF2B5EF4-FFF2-40B4-BE49-F238E27FC236}">
                <a16:creationId xmlns:a16="http://schemas.microsoft.com/office/drawing/2014/main" id="{5EE4C43E-94F4-445C-B2CA-8B84C51E4C93}"/>
              </a:ext>
            </a:extLst>
          </p:cNvPr>
          <p:cNvSpPr/>
          <p:nvPr/>
        </p:nvSpPr>
        <p:spPr>
          <a:xfrm>
            <a:off x="2755126" y="2332815"/>
            <a:ext cx="3056688" cy="1038466"/>
          </a:xfrm>
          <a:prstGeom prst="wedgeEllipseCallout">
            <a:avLst>
              <a:gd name="adj1" fmla="val -17051"/>
              <a:gd name="adj2" fmla="val 7628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… then </a:t>
            </a:r>
            <a:r>
              <a:rPr lang="en-GB" b="1" dirty="0">
                <a:solidFill>
                  <a:srgbClr val="C00000"/>
                </a:solidFill>
              </a:rPr>
              <a:t>50</a:t>
            </a:r>
            <a:r>
              <a:rPr lang="en-GB" b="1" dirty="0">
                <a:solidFill>
                  <a:srgbClr val="253746"/>
                </a:solidFill>
              </a:rPr>
              <a:t> from 840 to 890...</a:t>
            </a:r>
          </a:p>
        </p:txBody>
      </p:sp>
      <p:sp>
        <p:nvSpPr>
          <p:cNvPr id="58" name="Speech Bubble: Rectangle with Corners Rounded 10">
            <a:extLst>
              <a:ext uri="{FF2B5EF4-FFF2-40B4-BE49-F238E27FC236}">
                <a16:creationId xmlns:a16="http://schemas.microsoft.com/office/drawing/2014/main" id="{383D587D-0C82-4B22-ABB5-7841B56C4E91}"/>
              </a:ext>
            </a:extLst>
          </p:cNvPr>
          <p:cNvSpPr/>
          <p:nvPr/>
        </p:nvSpPr>
        <p:spPr>
          <a:xfrm>
            <a:off x="4464223" y="5042690"/>
            <a:ext cx="3259978" cy="569359"/>
          </a:xfrm>
          <a:prstGeom prst="wedgeEllipseCallout">
            <a:avLst>
              <a:gd name="adj1" fmla="val 68090"/>
              <a:gd name="adj2" fmla="val 3196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893 – 838 = </a:t>
            </a:r>
            <a:r>
              <a:rPr lang="en-GB" b="1" dirty="0">
                <a:solidFill>
                  <a:srgbClr val="C00000"/>
                </a:solidFill>
              </a:rPr>
              <a:t>55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FF12BD0-04E6-4801-8F7B-14FD13D4EADB}"/>
              </a:ext>
            </a:extLst>
          </p:cNvPr>
          <p:cNvCxnSpPr/>
          <p:nvPr/>
        </p:nvCxnSpPr>
        <p:spPr>
          <a:xfrm flipH="1">
            <a:off x="8631480" y="4680000"/>
            <a:ext cx="0" cy="167026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FA533E9-9B19-43FB-B71E-25D1F676FB5B}"/>
              </a:ext>
            </a:extLst>
          </p:cNvPr>
          <p:cNvSpPr txBox="1"/>
          <p:nvPr/>
        </p:nvSpPr>
        <p:spPr>
          <a:xfrm>
            <a:off x="8316000" y="4752000"/>
            <a:ext cx="682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893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289C36E-0427-4A1F-8D8C-CBEB59E60E1D}"/>
              </a:ext>
            </a:extLst>
          </p:cNvPr>
          <p:cNvGrpSpPr/>
          <p:nvPr/>
        </p:nvGrpSpPr>
        <p:grpSpPr>
          <a:xfrm>
            <a:off x="8102651" y="3650077"/>
            <a:ext cx="528829" cy="1031099"/>
            <a:chOff x="6949901" y="3388845"/>
            <a:chExt cx="3722449" cy="1312808"/>
          </a:xfrm>
        </p:grpSpPr>
        <p:sp>
          <p:nvSpPr>
            <p:cNvPr id="62" name="Freeform: Shape 18">
              <a:extLst>
                <a:ext uri="{FF2B5EF4-FFF2-40B4-BE49-F238E27FC236}">
                  <a16:creationId xmlns:a16="http://schemas.microsoft.com/office/drawing/2014/main" id="{1CC24948-7DA2-4E24-93F8-2483435CA39D}"/>
                </a:ext>
              </a:extLst>
            </p:cNvPr>
            <p:cNvSpPr/>
            <p:nvPr/>
          </p:nvSpPr>
          <p:spPr>
            <a:xfrm>
              <a:off x="6949901" y="3898270"/>
              <a:ext cx="3722449" cy="803383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5214EBE-9312-4487-AE3F-618180CB714C}"/>
                </a:ext>
              </a:extLst>
            </p:cNvPr>
            <p:cNvSpPr txBox="1"/>
            <p:nvPr/>
          </p:nvSpPr>
          <p:spPr>
            <a:xfrm>
              <a:off x="8182831" y="3388845"/>
              <a:ext cx="1472398" cy="50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srgbClr val="C00000"/>
                  </a:solidFill>
                  <a:latin typeface="Calibri" panose="020F0502020204030204"/>
                </a:rPr>
                <a:t>3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64" name="Speech Bubble: Rectangle with Corners Rounded 10">
            <a:extLst>
              <a:ext uri="{FF2B5EF4-FFF2-40B4-BE49-F238E27FC236}">
                <a16:creationId xmlns:a16="http://schemas.microsoft.com/office/drawing/2014/main" id="{15C78FCE-1C08-4FB7-A07F-D91338D7C007}"/>
              </a:ext>
            </a:extLst>
          </p:cNvPr>
          <p:cNvSpPr/>
          <p:nvPr/>
        </p:nvSpPr>
        <p:spPr>
          <a:xfrm>
            <a:off x="5998431" y="2226465"/>
            <a:ext cx="2761282" cy="1038466"/>
          </a:xfrm>
          <a:prstGeom prst="wedgeEllipseCallout">
            <a:avLst>
              <a:gd name="adj1" fmla="val 7339"/>
              <a:gd name="adj2" fmla="val 8161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… then </a:t>
            </a:r>
            <a:r>
              <a:rPr lang="en-GB" b="1" dirty="0">
                <a:solidFill>
                  <a:srgbClr val="C00000"/>
                </a:solidFill>
              </a:rPr>
              <a:t>3 </a:t>
            </a:r>
            <a:r>
              <a:rPr lang="en-GB" b="1" dirty="0">
                <a:solidFill>
                  <a:srgbClr val="253746"/>
                </a:solidFill>
              </a:rPr>
              <a:t>from 890 to 893.</a:t>
            </a:r>
          </a:p>
        </p:txBody>
      </p:sp>
      <p:sp>
        <p:nvSpPr>
          <p:cNvPr id="65" name="Speech Bubble: Rectangle with Corners Rounded 10">
            <a:extLst>
              <a:ext uri="{FF2B5EF4-FFF2-40B4-BE49-F238E27FC236}">
                <a16:creationId xmlns:a16="http://schemas.microsoft.com/office/drawing/2014/main" id="{05BF8199-3D3A-4262-8CAB-4B6ADF12AE0C}"/>
              </a:ext>
            </a:extLst>
          </p:cNvPr>
          <p:cNvSpPr/>
          <p:nvPr/>
        </p:nvSpPr>
        <p:spPr>
          <a:xfrm>
            <a:off x="130035" y="2095500"/>
            <a:ext cx="2346466" cy="1116434"/>
          </a:xfrm>
          <a:prstGeom prst="wedgeEllipseCallout">
            <a:avLst>
              <a:gd name="adj1" fmla="val -19896"/>
              <a:gd name="adj2" fmla="val 9011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Frog starts at 838 and jumps </a:t>
            </a:r>
            <a:r>
              <a:rPr lang="en-GB" b="1" dirty="0">
                <a:solidFill>
                  <a:srgbClr val="C00000"/>
                </a:solidFill>
              </a:rPr>
              <a:t>2 </a:t>
            </a:r>
            <a:r>
              <a:rPr lang="en-GB" b="1" dirty="0">
                <a:solidFill>
                  <a:srgbClr val="253746"/>
                </a:solidFill>
              </a:rPr>
              <a:t>to 840…</a:t>
            </a:r>
          </a:p>
        </p:txBody>
      </p:sp>
      <p:sp>
        <p:nvSpPr>
          <p:cNvPr id="67" name="Speech Bubble: Rectangle with Corners Rounded 10">
            <a:extLst>
              <a:ext uri="{FF2B5EF4-FFF2-40B4-BE49-F238E27FC236}">
                <a16:creationId xmlns:a16="http://schemas.microsoft.com/office/drawing/2014/main" id="{5150FA0A-BC0C-45A5-BDCC-7736B9D7DD04}"/>
              </a:ext>
            </a:extLst>
          </p:cNvPr>
          <p:cNvSpPr/>
          <p:nvPr/>
        </p:nvSpPr>
        <p:spPr>
          <a:xfrm>
            <a:off x="4922887" y="721422"/>
            <a:ext cx="3040014" cy="546854"/>
          </a:xfrm>
          <a:prstGeom prst="wedgeEllipseCallout">
            <a:avLst>
              <a:gd name="adj1" fmla="val -57562"/>
              <a:gd name="adj2" fmla="val 3507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Let’s check.</a:t>
            </a:r>
          </a:p>
        </p:txBody>
      </p:sp>
      <p:sp>
        <p:nvSpPr>
          <p:cNvPr id="69" name="Speech Bubble: Rectangle with Corners Rounded 10">
            <a:extLst>
              <a:ext uri="{FF2B5EF4-FFF2-40B4-BE49-F238E27FC236}">
                <a16:creationId xmlns:a16="http://schemas.microsoft.com/office/drawing/2014/main" id="{383D587D-0C82-4B22-ABB5-7841B56C4E91}"/>
              </a:ext>
            </a:extLst>
          </p:cNvPr>
          <p:cNvSpPr/>
          <p:nvPr/>
        </p:nvSpPr>
        <p:spPr>
          <a:xfrm>
            <a:off x="1175586" y="5006391"/>
            <a:ext cx="2442638" cy="919876"/>
          </a:xfrm>
          <a:prstGeom prst="wedgeEllipseCallout">
            <a:avLst>
              <a:gd name="adj1" fmla="val 72030"/>
              <a:gd name="adj2" fmla="val -5349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Add the jumps: 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50</a:t>
            </a:r>
            <a:r>
              <a:rPr lang="en-GB" b="1" dirty="0">
                <a:solidFill>
                  <a:srgbClr val="253746"/>
                </a:solidFill>
              </a:rPr>
              <a:t> + </a:t>
            </a:r>
            <a:r>
              <a:rPr lang="en-GB" b="1" dirty="0">
                <a:solidFill>
                  <a:srgbClr val="C00000"/>
                </a:solidFill>
              </a:rPr>
              <a:t>3</a:t>
            </a:r>
            <a:r>
              <a:rPr lang="en-GB" b="1" dirty="0">
                <a:solidFill>
                  <a:srgbClr val="253746"/>
                </a:solidFill>
              </a:rPr>
              <a:t> + </a:t>
            </a:r>
            <a:r>
              <a:rPr lang="en-GB" b="1" dirty="0">
                <a:solidFill>
                  <a:srgbClr val="C00000"/>
                </a:solidFill>
              </a:rPr>
              <a:t>2</a:t>
            </a:r>
            <a:r>
              <a:rPr lang="en-GB" b="1" dirty="0">
                <a:solidFill>
                  <a:srgbClr val="253746"/>
                </a:solidFill>
              </a:rPr>
              <a:t> = </a:t>
            </a:r>
            <a:r>
              <a:rPr lang="en-GB" b="1" dirty="0">
                <a:solidFill>
                  <a:srgbClr val="C00000"/>
                </a:solidFill>
              </a:rPr>
              <a:t>55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98102" y="602284"/>
            <a:ext cx="2947274" cy="814952"/>
            <a:chOff x="1398102" y="602284"/>
            <a:chExt cx="2947274" cy="814952"/>
          </a:xfrm>
        </p:grpSpPr>
        <p:sp>
          <p:nvSpPr>
            <p:cNvPr id="66" name="Speech Bubble: Rectangle with Corners Rounded 10">
              <a:extLst>
                <a:ext uri="{FF2B5EF4-FFF2-40B4-BE49-F238E27FC236}">
                  <a16:creationId xmlns:a16="http://schemas.microsoft.com/office/drawing/2014/main" id="{5150FA0A-BC0C-45A5-BDCC-7736B9D7DD04}"/>
                </a:ext>
              </a:extLst>
            </p:cNvPr>
            <p:cNvSpPr/>
            <p:nvPr/>
          </p:nvSpPr>
          <p:spPr>
            <a:xfrm>
              <a:off x="1398102" y="602284"/>
              <a:ext cx="2884870" cy="814952"/>
            </a:xfrm>
            <a:prstGeom prst="wedgeEllipseCallout">
              <a:avLst>
                <a:gd name="adj1" fmla="val -43104"/>
                <a:gd name="adj2" fmla="val 9018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253746"/>
                  </a:solidFill>
                </a:rPr>
                <a:t>Now try</a:t>
              </a:r>
              <a:br>
                <a:rPr lang="en-GB" b="1" dirty="0">
                  <a:solidFill>
                    <a:srgbClr val="253746"/>
                  </a:solidFill>
                </a:rPr>
              </a:br>
              <a:r>
                <a:rPr lang="en-GB" sz="2000" b="1" dirty="0">
                  <a:solidFill>
                    <a:srgbClr val="253746"/>
                  </a:solidFill>
                </a:rPr>
                <a:t>893 - 838</a:t>
              </a:r>
              <a:endParaRPr lang="en-GB" b="1" dirty="0">
                <a:solidFill>
                  <a:srgbClr val="253746"/>
                </a:solidFill>
              </a:endParaRPr>
            </a:p>
          </p:txBody>
        </p:sp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987" y="683155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0475078-28B9-A743-9742-22F78E0435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557583" y="2452131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6FFF805-C921-1D4C-A51A-72C404F6A4D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498252" y="3395472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10DE0E5-4F99-304C-95D1-9FA15CEF90B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532047" y="4174744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7032B38-946C-8C47-A2D8-30A112757E2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498252" y="5158399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28A59BB-0A29-354F-9F38-680FCC34583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499663" y="6222247"/>
            <a:ext cx="812800" cy="812800"/>
          </a:xfrm>
          <a:prstGeom prst="rect">
            <a:avLst/>
          </a:prstGeom>
        </p:spPr>
      </p:pic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EB061E2-69D8-654F-862B-965F0748375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125728" y="6143537"/>
            <a:ext cx="812800" cy="812800"/>
          </a:xfrm>
          <a:prstGeom prst="rect">
            <a:avLst/>
          </a:prstGeom>
        </p:spPr>
      </p:pic>
      <p:pic>
        <p:nvPicPr>
          <p:cNvPr id="14" name="Online Media 1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69615D7-A6C8-E14A-833A-E29E2B62733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557583" y="276755"/>
            <a:ext cx="812800" cy="812800"/>
          </a:xfrm>
          <a:prstGeom prst="rect">
            <a:avLst/>
          </a:prstGeom>
        </p:spPr>
      </p:pic>
      <p:pic>
        <p:nvPicPr>
          <p:cNvPr id="15" name="Online Media 1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5100188-7C28-DD43-A3BC-A54A4B627A4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761728" y="1107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75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01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54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88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80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505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4" grpId="0"/>
      <p:bldP spid="57" grpId="0" animBg="1"/>
      <p:bldP spid="58" grpId="0" animBg="1"/>
      <p:bldP spid="60" grpId="0"/>
      <p:bldP spid="64" grpId="0" animBg="1"/>
      <p:bldP spid="65" grpId="0" animBg="1"/>
      <p:bldP spid="67" grpId="0" animBg="1"/>
      <p:bldP spid="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2798</TotalTime>
  <Words>254</Words>
  <Application>Microsoft Office PowerPoint</Application>
  <PresentationFormat>On-screen Show (4:3)</PresentationFormat>
  <Paragraphs>58</Paragraphs>
  <Slides>3</Slides>
  <Notes>3</Notes>
  <HiddenSlides>0</HiddenSlides>
  <MMClips>22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216</cp:revision>
  <dcterms:created xsi:type="dcterms:W3CDTF">2018-09-13T11:08:58Z</dcterms:created>
  <dcterms:modified xsi:type="dcterms:W3CDTF">2020-05-18T06:51:49Z</dcterms:modified>
</cp:coreProperties>
</file>