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7" r:id="rId2"/>
    <p:sldId id="311" r:id="rId3"/>
    <p:sldId id="312" r:id="rId4"/>
    <p:sldId id="313" r:id="rId5"/>
    <p:sldId id="315" r:id="rId6"/>
    <p:sldId id="31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63A59-3AED-40E4-9FDA-42EAAA763C61}" v="149" dt="2020-05-19T14:55:34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2" autoAdjust="0"/>
    <p:restoredTop sz="93135" autoAdjust="0"/>
  </p:normalViewPr>
  <p:slideViewPr>
    <p:cSldViewPr snapToGrid="0">
      <p:cViewPr varScale="1">
        <p:scale>
          <a:sx n="63" d="100"/>
          <a:sy n="63" d="100"/>
        </p:scale>
        <p:origin x="9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43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43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43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43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50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43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jp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2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7.m4a"/><Relationship Id="rId7" Type="http://schemas.openxmlformats.org/officeDocument/2006/relationships/image" Target="../media/image2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7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image" Target="../media/image2.jpg"/><Relationship Id="rId5" Type="http://schemas.microsoft.com/office/2007/relationships/media" Target="../media/media10.m4a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13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5" Type="http://schemas.microsoft.com/office/2007/relationships/media" Target="../media/media14.m4a"/><Relationship Id="rId10" Type="http://schemas.openxmlformats.org/officeDocument/2006/relationships/image" Target="../media/image4.png"/><Relationship Id="rId4" Type="http://schemas.openxmlformats.org/officeDocument/2006/relationships/audio" Target="../media/media13.m4a"/><Relationship Id="rId9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16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5" Type="http://schemas.microsoft.com/office/2007/relationships/media" Target="../media/media17.m4a"/><Relationship Id="rId10" Type="http://schemas.openxmlformats.org/officeDocument/2006/relationships/image" Target="../media/image4.png"/><Relationship Id="rId4" Type="http://schemas.openxmlformats.org/officeDocument/2006/relationships/audio" Target="../media/media16.m4a"/><Relationship Id="rId9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3" Type="http://schemas.microsoft.com/office/2007/relationships/media" Target="../media/media19.m4a"/><Relationship Id="rId7" Type="http://schemas.microsoft.com/office/2007/relationships/media" Target="../media/media21.m4a"/><Relationship Id="rId12" Type="http://schemas.openxmlformats.org/officeDocument/2006/relationships/image" Target="../media/image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audio" Target="../media/media20.m4a"/><Relationship Id="rId11" Type="http://schemas.openxmlformats.org/officeDocument/2006/relationships/image" Target="../media/image2.jpg"/><Relationship Id="rId5" Type="http://schemas.microsoft.com/office/2007/relationships/media" Target="../media/media20.m4a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19.m4a"/><Relationship Id="rId9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multiples of 10.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15417" r="10553" b="28772"/>
          <a:stretch/>
        </p:blipFill>
        <p:spPr>
          <a:xfrm>
            <a:off x="360000" y="648000"/>
            <a:ext cx="5400000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3096000" y="338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904165" y="648000"/>
            <a:ext cx="2979505" cy="1156792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can use this grid to find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356 + 40</a:t>
            </a:r>
            <a:r>
              <a:rPr lang="en-GB" b="1" dirty="0">
                <a:solidFill>
                  <a:srgbClr val="253746"/>
                </a:solidFill>
              </a:rPr>
              <a:t>. </a:t>
            </a:r>
          </a:p>
        </p:txBody>
      </p:sp>
      <p:sp>
        <p:nvSpPr>
          <p:cNvPr id="8" name="Oval 7"/>
          <p:cNvSpPr/>
          <p:nvPr/>
        </p:nvSpPr>
        <p:spPr>
          <a:xfrm>
            <a:off x="3096000" y="392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096000" y="446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096000" y="500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096000" y="554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820983" y="2037749"/>
            <a:ext cx="3239835" cy="1381725"/>
          </a:xfrm>
          <a:prstGeom prst="wedgeEllipseCallout">
            <a:avLst>
              <a:gd name="adj1" fmla="val 42098"/>
              <a:gd name="adj2" fmla="val 7414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Start at </a:t>
            </a:r>
            <a:r>
              <a:rPr lang="en-GB" b="1" dirty="0">
                <a:solidFill>
                  <a:srgbClr val="FF0000"/>
                </a:solidFill>
              </a:rPr>
              <a:t>356</a:t>
            </a:r>
            <a:r>
              <a:rPr lang="en-GB" b="1" dirty="0">
                <a:solidFill>
                  <a:srgbClr val="253746"/>
                </a:solidFill>
              </a:rPr>
              <a:t> and count on </a:t>
            </a:r>
            <a:r>
              <a:rPr lang="en-GB" b="1" dirty="0">
                <a:solidFill>
                  <a:srgbClr val="FF0000"/>
                </a:solidFill>
              </a:rPr>
              <a:t>4 tens</a:t>
            </a:r>
            <a:r>
              <a:rPr lang="en-GB" b="1" dirty="0">
                <a:solidFill>
                  <a:srgbClr val="253746"/>
                </a:solidFill>
              </a:rPr>
              <a:t> down the grid.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056564" y="3773638"/>
            <a:ext cx="2979505" cy="1156792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Do you remember spider counting?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03" y="5000453"/>
            <a:ext cx="1571625" cy="100965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8D2792-B3E9-6F40-8D20-103E482C04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42005" y="538755"/>
            <a:ext cx="812800" cy="812800"/>
          </a:xfrm>
          <a:prstGeom prst="rect">
            <a:avLst/>
          </a:prstGeom>
        </p:spPr>
      </p:pic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4369E9E-0F90-574E-8196-C8CC8A4ABE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608" y="1350935"/>
            <a:ext cx="812800" cy="812800"/>
          </a:xfrm>
          <a:prstGeom prst="rect">
            <a:avLst/>
          </a:prstGeom>
        </p:spPr>
      </p:pic>
      <p:pic>
        <p:nvPicPr>
          <p:cNvPr id="17" name="Online Media 1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F5EDCFA-74B4-504B-A606-25883DFD945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08250" y="2322211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33B0B61-6F8C-814D-82DB-B861DD96DD2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64483" y="3280524"/>
            <a:ext cx="812800" cy="812800"/>
          </a:xfrm>
          <a:prstGeom prst="rect">
            <a:avLst/>
          </a:prstGeom>
        </p:spPr>
      </p:pic>
      <p:pic>
        <p:nvPicPr>
          <p:cNvPr id="19" name="Online Media 1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8C29E39-3E64-204C-ACD0-E7FCE4D19E7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08250" y="41056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7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79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0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7" grpId="0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multiples of 10.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15417" r="10553" b="28772"/>
          <a:stretch/>
        </p:blipFill>
        <p:spPr>
          <a:xfrm>
            <a:off x="360000" y="648000"/>
            <a:ext cx="5400000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3096000" y="338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904165" y="648000"/>
            <a:ext cx="2979505" cy="1156792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can also use this grid to calculate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356 - 40.</a:t>
            </a:r>
          </a:p>
        </p:txBody>
      </p:sp>
      <p:sp>
        <p:nvSpPr>
          <p:cNvPr id="8" name="Oval 7"/>
          <p:cNvSpPr/>
          <p:nvPr/>
        </p:nvSpPr>
        <p:spPr>
          <a:xfrm>
            <a:off x="3096000" y="284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096000" y="230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096000" y="176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096000" y="122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056565" y="2191208"/>
            <a:ext cx="2979505" cy="1156792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This time, start at </a:t>
            </a:r>
            <a:r>
              <a:rPr lang="en-GB" b="1" dirty="0">
                <a:solidFill>
                  <a:srgbClr val="FF0000"/>
                </a:solidFill>
              </a:rPr>
              <a:t>356</a:t>
            </a:r>
            <a:r>
              <a:rPr lang="en-GB" b="1" dirty="0">
                <a:solidFill>
                  <a:srgbClr val="253746"/>
                </a:solidFill>
              </a:rPr>
              <a:t> and count back </a:t>
            </a:r>
            <a:r>
              <a:rPr lang="en-GB" b="1" dirty="0">
                <a:solidFill>
                  <a:srgbClr val="FF0000"/>
                </a:solidFill>
              </a:rPr>
              <a:t>4 tens.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056564" y="3885604"/>
            <a:ext cx="2979505" cy="794396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356 - 40 = 316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077C47-2A8F-CE42-BE12-8F7FB26B4E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80747" y="338700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623587D-620E-7849-B8E6-B127CE1B90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80747" y="13174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near multiples of 10.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15417" r="10553" b="28772"/>
          <a:stretch/>
        </p:blipFill>
        <p:spPr>
          <a:xfrm>
            <a:off x="360000" y="648000"/>
            <a:ext cx="5400000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3096000" y="338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897798" y="1118396"/>
            <a:ext cx="2979505" cy="1156792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How could we use the grid to find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356 + 41</a:t>
            </a:r>
            <a:r>
              <a:rPr lang="en-GB" b="1" dirty="0">
                <a:solidFill>
                  <a:srgbClr val="253746"/>
                </a:solidFill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3096000" y="392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096000" y="446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096000" y="500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096000" y="554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897798" y="2661604"/>
            <a:ext cx="3131905" cy="1156792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add the 40 then 1 more, watch carefully.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050197" y="4356000"/>
            <a:ext cx="2979505" cy="794396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356 + 41 = 397</a:t>
            </a:r>
          </a:p>
        </p:txBody>
      </p:sp>
      <p:sp>
        <p:nvSpPr>
          <p:cNvPr id="16" name="Oval 15"/>
          <p:cNvSpPr/>
          <p:nvPr/>
        </p:nvSpPr>
        <p:spPr>
          <a:xfrm>
            <a:off x="3636000" y="554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4762D17-3011-C242-A378-FAF1735A1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52958" y="549789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839A350-41D3-8A4B-951F-57B37DBFB6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95957" y="1868788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0F06F75-507A-CA45-B19B-EDBE4A10A29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95957" y="3122234"/>
            <a:ext cx="812800" cy="812800"/>
          </a:xfrm>
          <a:prstGeom prst="rect">
            <a:avLst/>
          </a:prstGeom>
        </p:spPr>
      </p:pic>
      <p:pic>
        <p:nvPicPr>
          <p:cNvPr id="19" name="Online Media 1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BECC209-4BE9-DF4F-A3EB-D09B4A2060B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32010" y="4191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9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18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near multiples of 10.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15417" r="10553" b="28772"/>
          <a:stretch/>
        </p:blipFill>
        <p:spPr>
          <a:xfrm>
            <a:off x="360000" y="648000"/>
            <a:ext cx="5400000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3096000" y="338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904165" y="648000"/>
            <a:ext cx="2979505" cy="1156792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How could we use the grid to find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356 + 39</a:t>
            </a:r>
            <a:r>
              <a:rPr lang="en-GB" b="1" dirty="0">
                <a:solidFill>
                  <a:srgbClr val="253746"/>
                </a:solidFill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3096000" y="392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096000" y="446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096000" y="500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096000" y="554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904165" y="2569575"/>
            <a:ext cx="3146050" cy="1408792"/>
          </a:xfrm>
          <a:prstGeom prst="wedgeEllipseCallout">
            <a:avLst>
              <a:gd name="adj1" fmla="val 43481"/>
              <a:gd name="adj2" fmla="val 6228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add the 40 then subtract 1.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39 is 1 less than 40.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050197" y="4775673"/>
            <a:ext cx="2979505" cy="794396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356 + 39 = 395</a:t>
            </a:r>
          </a:p>
        </p:txBody>
      </p:sp>
      <p:sp>
        <p:nvSpPr>
          <p:cNvPr id="16" name="Oval 15"/>
          <p:cNvSpPr/>
          <p:nvPr/>
        </p:nvSpPr>
        <p:spPr>
          <a:xfrm>
            <a:off x="2556000" y="554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320B3A4-4670-1245-BA7F-8CB051A18E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77632" y="991992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DFDAB11-B6B0-7544-804F-51E1A72567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35127" y="3976525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1A3E125-59F9-1D44-A7C0-87BACFFDA5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35127" y="58655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8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Subtract near multiples of 10.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15417" r="10553" b="28772"/>
          <a:stretch/>
        </p:blipFill>
        <p:spPr>
          <a:xfrm>
            <a:off x="360000" y="648000"/>
            <a:ext cx="5400000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3096000" y="338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96000" y="284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96000" y="230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96000" y="176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96000" y="122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056565" y="2191208"/>
            <a:ext cx="2979505" cy="1156792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at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356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count back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tens.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056562" y="5042051"/>
            <a:ext cx="2979505" cy="794396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356 - 341 = 315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056563" y="791232"/>
            <a:ext cx="2979505" cy="1156792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could we use the grid to </a:t>
            </a:r>
            <a:r>
              <a:rPr lang="en-GB" b="1" dirty="0">
                <a:solidFill>
                  <a:srgbClr val="253746"/>
                </a:solidFill>
                <a:latin typeface="Calibri"/>
              </a:rPr>
              <a:t>calculate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356 - </a:t>
            </a:r>
            <a:r>
              <a:rPr lang="en-GB" b="1" dirty="0">
                <a:solidFill>
                  <a:srgbClr val="FF0000"/>
                </a:solidFill>
                <a:latin typeface="Calibri"/>
              </a:rPr>
              <a:t>41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867934" y="3600000"/>
            <a:ext cx="3276066" cy="1156792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53746"/>
                </a:solidFill>
                <a:latin typeface="Calibri"/>
              </a:rPr>
              <a:t>Now we need to subtract another 1 to subtract 41.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63017" y="122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072B2AE-BD49-444E-B2A3-424B3965AE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70754" y="1784808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2AE9B0E-DAAF-6049-B348-A1ACDEBBD0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70754" y="3384000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9DAB03C-AB46-0E4A-8092-534AED4623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53881" y="523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60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near multiples of 10.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15417" r="10553" b="28772"/>
          <a:stretch/>
        </p:blipFill>
        <p:spPr>
          <a:xfrm>
            <a:off x="360000" y="648000"/>
            <a:ext cx="5400000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3096000" y="338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096000" y="284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096000" y="230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096000" y="176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096000" y="122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056565" y="2191208"/>
            <a:ext cx="2979505" cy="1156792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Start at </a:t>
            </a:r>
            <a:r>
              <a:rPr lang="en-GB" b="1" dirty="0">
                <a:solidFill>
                  <a:srgbClr val="FF0000"/>
                </a:solidFill>
              </a:rPr>
              <a:t>356</a:t>
            </a:r>
            <a:r>
              <a:rPr lang="en-GB" b="1" dirty="0">
                <a:solidFill>
                  <a:srgbClr val="253746"/>
                </a:solidFill>
              </a:rPr>
              <a:t> and count back </a:t>
            </a:r>
            <a:r>
              <a:rPr lang="en-GB" b="1" dirty="0">
                <a:solidFill>
                  <a:srgbClr val="FF0000"/>
                </a:solidFill>
              </a:rPr>
              <a:t>4 tens.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056562" y="5042051"/>
            <a:ext cx="2979505" cy="794396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356 - 39 = 317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056563" y="791232"/>
            <a:ext cx="2979505" cy="1156792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How could we use the grid to find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356 - 39</a:t>
            </a:r>
            <a:r>
              <a:rPr lang="en-GB" b="1" dirty="0">
                <a:solidFill>
                  <a:srgbClr val="253746"/>
                </a:solidFill>
              </a:rPr>
              <a:t>? 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867934" y="3600000"/>
            <a:ext cx="3276066" cy="1156792"/>
          </a:xfrm>
          <a:prstGeom prst="wedgeEllipseCallout">
            <a:avLst>
              <a:gd name="adj1" fmla="val -46087"/>
              <a:gd name="adj2" fmla="val -6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But 40 is 1 more than 39 so we </a:t>
            </a:r>
            <a:r>
              <a:rPr lang="en-GB" b="1" dirty="0">
                <a:solidFill>
                  <a:srgbClr val="FF0000"/>
                </a:solidFill>
              </a:rPr>
              <a:t>add 1</a:t>
            </a:r>
            <a:r>
              <a:rPr lang="en-GB" b="1" dirty="0">
                <a:solidFill>
                  <a:srgbClr val="253746"/>
                </a:solidFill>
              </a:rPr>
              <a:t> to adjust.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36000" y="1224000"/>
            <a:ext cx="432000" cy="432000"/>
          </a:xfrm>
          <a:prstGeom prst="ellipse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DBB8197-07D6-C745-ABB9-CCFCCBC6C1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24977" y="938857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E5FA29A-CED5-4643-88E3-EED2868D11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24977" y="3384000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9F3569E-A804-EA47-AC6D-7A483C7D08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47002" y="2031200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CC95DF7-C04A-604A-BB05-1EBE652374A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47002" y="51152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5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2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2" animBg="1"/>
      <p:bldP spid="13" grpId="3" animBg="1"/>
      <p:bldP spid="14" grpId="0" animBg="1"/>
      <p:bldP spid="15" grpId="0" animBg="1"/>
      <p:bldP spid="18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3393</TotalTime>
  <Words>256</Words>
  <Application>Microsoft Office PowerPoint</Application>
  <PresentationFormat>On-screen Show (4:3)</PresentationFormat>
  <Paragraphs>50</Paragraphs>
  <Slides>6</Slides>
  <Notes>6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221</cp:revision>
  <dcterms:created xsi:type="dcterms:W3CDTF">2018-09-13T11:08:58Z</dcterms:created>
  <dcterms:modified xsi:type="dcterms:W3CDTF">2020-05-26T10:16:14Z</dcterms:modified>
</cp:coreProperties>
</file>