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0" r:id="rId3"/>
    <p:sldId id="310" r:id="rId4"/>
    <p:sldId id="311" r:id="rId5"/>
    <p:sldId id="327" r:id="rId6"/>
    <p:sldId id="312" r:id="rId7"/>
    <p:sldId id="313" r:id="rId8"/>
    <p:sldId id="314" r:id="rId9"/>
    <p:sldId id="32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BDD7EE"/>
    <a:srgbClr val="FFE181"/>
    <a:srgbClr val="2E75B6"/>
    <a:srgbClr val="FFFFFF"/>
    <a:srgbClr val="F2B800"/>
    <a:srgbClr val="00FF00"/>
    <a:srgbClr val="EA93FF"/>
    <a:srgbClr val="F1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6" autoAdjust="0"/>
    <p:restoredTop sz="94218" autoAdjust="0"/>
  </p:normalViewPr>
  <p:slideViewPr>
    <p:cSldViewPr snapToGrid="0">
      <p:cViewPr varScale="1">
        <p:scale>
          <a:sx n="55" d="100"/>
          <a:sy n="55" d="100"/>
        </p:scale>
        <p:origin x="355" y="3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9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42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9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61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5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1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6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0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6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1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366" y="720275"/>
            <a:ext cx="7131753" cy="1104388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+mn-lt"/>
              </a:rPr>
              <a:t>Punctuating Speech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B4D0A-9DC6-6943-9B17-BF8BF617A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154" y="1942159"/>
            <a:ext cx="3807691" cy="380769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D7BD89-1062-EF4F-98DA-9427B21AB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4131" y="4937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2814402"/>
            <a:ext cx="7852410" cy="35823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1201834"/>
            <a:ext cx="7658100" cy="210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7303D4-8EC8-4B25-99D7-69493836230F}"/>
              </a:ext>
            </a:extLst>
          </p:cNvPr>
          <p:cNvSpPr/>
          <p:nvPr/>
        </p:nvSpPr>
        <p:spPr>
          <a:xfrm>
            <a:off x="506437" y="40796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</a:t>
            </a:r>
            <a:r>
              <a:rPr lang="en-GB" sz="3600" dirty="0">
                <a:solidFill>
                  <a:srgbClr val="00B050"/>
                </a:solidFill>
              </a:rPr>
              <a:t>direct speech </a:t>
            </a:r>
            <a:r>
              <a:rPr lang="en-GB" sz="3600" dirty="0"/>
              <a:t>&amp; </a:t>
            </a:r>
            <a:r>
              <a:rPr lang="en-GB" sz="3600" dirty="0">
                <a:solidFill>
                  <a:srgbClr val="7030A0"/>
                </a:solidFill>
              </a:rPr>
              <a:t>reporting clauses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5756" y="1469689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a character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272" y="4131649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would take up too much room in a story so we use </a:t>
            </a:r>
            <a:r>
              <a:rPr lang="en-GB" sz="2400" b="1" dirty="0"/>
              <a:t>speech marks </a:t>
            </a:r>
            <a:r>
              <a:rPr lang="en-GB" sz="2400" dirty="0"/>
              <a:t>instead.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670210" y="2813290"/>
            <a:ext cx="418222" cy="313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27411" y="2329569"/>
            <a:ext cx="700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that are spoken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0261" y="3150590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All is quiet, all is quiet,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474795" y="2851742"/>
            <a:ext cx="224855" cy="354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9634236" y="5218239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8670210" y="3159761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sang the bird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19432" y="5025408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9050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16DD993F-6B66-454A-B2EF-395272C679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3468" y="2407636"/>
            <a:ext cx="1695355" cy="1271517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2322501" y="2319322"/>
            <a:ext cx="2104910" cy="1369987"/>
          </a:xfrm>
          <a:prstGeom prst="wedgeRoundRectCallout">
            <a:avLst>
              <a:gd name="adj1" fmla="val -88689"/>
              <a:gd name="adj2" fmla="val -78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All is quiet, all is quiet.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7A7F37-EFCA-CF44-B1FB-92FA1F62C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2540" y="538526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D1D86A-E4FF-BB49-979A-BC31439AE7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8448" y="538526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626622-384E-B842-A98C-2A2BEB2AA3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956" y="5385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build="p"/>
      <p:bldP spid="10" grpId="1" uiExpand="1" build="allAtOnce"/>
      <p:bldP spid="22" grpId="0"/>
      <p:bldP spid="2" grpId="0"/>
      <p:bldP spid="24" grpId="0" animBg="1"/>
      <p:bldP spid="15" grpId="0"/>
      <p:bldP spid="2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6" y="502920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</a:t>
            </a:r>
            <a:r>
              <a:rPr lang="en-GB" sz="3600" dirty="0">
                <a:solidFill>
                  <a:srgbClr val="00B050"/>
                </a:solidFill>
              </a:rPr>
              <a:t>direct speech </a:t>
            </a:r>
            <a:r>
              <a:rPr lang="en-GB" sz="3600" dirty="0"/>
              <a:t>&amp; </a:t>
            </a:r>
            <a:r>
              <a:rPr lang="en-GB" sz="3600" dirty="0">
                <a:solidFill>
                  <a:srgbClr val="7030A0"/>
                </a:solidFill>
              </a:rPr>
              <a:t>reporting clauses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674" y="4703285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Write this conversation as punctuated speech.</a:t>
            </a:r>
          </a:p>
          <a:p>
            <a:pPr algn="ctr"/>
            <a:r>
              <a:rPr lang="en-GB" sz="2400" dirty="0"/>
              <a:t>Remember to hug the </a:t>
            </a:r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with </a:t>
            </a:r>
            <a:r>
              <a:rPr lang="en-GB" sz="2400" b="1" dirty="0"/>
              <a:t>speech marks</a:t>
            </a:r>
          </a:p>
          <a:p>
            <a:pPr algn="ctr"/>
            <a:r>
              <a:rPr lang="en-GB" sz="2400" dirty="0"/>
              <a:t>and add </a:t>
            </a:r>
            <a:r>
              <a:rPr lang="en-GB" sz="2400" dirty="0">
                <a:solidFill>
                  <a:srgbClr val="7030A0"/>
                </a:solidFill>
              </a:rPr>
              <a:t>reporting clauses</a:t>
            </a:r>
            <a:r>
              <a:rPr lang="en-GB" sz="24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31440" y="1750034"/>
            <a:ext cx="822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kind of bird are 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if you can’t fly?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said the bird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</a:p>
          <a:p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kind of bird are 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if you can’t swim?</a:t>
            </a:r>
            <a:r>
              <a:rPr lang="en-GB" sz="2400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replied the duck.</a:t>
            </a:r>
            <a:endParaRPr lang="en-GB" sz="2000" dirty="0">
              <a:latin typeface="+mj-lt"/>
            </a:endParaRPr>
          </a:p>
        </p:txBody>
      </p:sp>
      <p:sp>
        <p:nvSpPr>
          <p:cNvPr id="32" name="Rounded Rectangular Callout 2"/>
          <p:cNvSpPr/>
          <p:nvPr/>
        </p:nvSpPr>
        <p:spPr>
          <a:xfrm>
            <a:off x="9992354" y="1372065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1168" y="2305337"/>
            <a:ext cx="143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3012" y="3369385"/>
            <a:ext cx="121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Duck</a:t>
            </a:r>
          </a:p>
        </p:txBody>
      </p:sp>
      <p:sp>
        <p:nvSpPr>
          <p:cNvPr id="27" name="Speech Bubble: Rectangle with Corners Rounded 26"/>
          <p:cNvSpPr/>
          <p:nvPr/>
        </p:nvSpPr>
        <p:spPr>
          <a:xfrm>
            <a:off x="6202691" y="3104810"/>
            <a:ext cx="2104910" cy="1058839"/>
          </a:xfrm>
          <a:prstGeom prst="wedgeRoundRectCallout">
            <a:avLst>
              <a:gd name="adj1" fmla="val 86107"/>
              <a:gd name="adj2" fmla="val 67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What kind of bird are </a:t>
            </a:r>
            <a:r>
              <a:rPr lang="en-GB" sz="2000" i="1" dirty="0">
                <a:solidFill>
                  <a:srgbClr val="00B050"/>
                </a:solidFill>
                <a:latin typeface="+mj-lt"/>
              </a:rPr>
              <a:t>you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if you can’t swim?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3447143" y="2715351"/>
            <a:ext cx="2104910" cy="1369987"/>
          </a:xfrm>
          <a:prstGeom prst="wedgeRoundRectCallout">
            <a:avLst>
              <a:gd name="adj1" fmla="val -101372"/>
              <a:gd name="adj2" fmla="val -368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+mj-lt"/>
              </a:rPr>
              <a:t>What kind of bird are </a:t>
            </a:r>
            <a:r>
              <a:rPr lang="en-GB" sz="2000" i="1" dirty="0">
                <a:solidFill>
                  <a:srgbClr val="00B050"/>
                </a:solidFill>
                <a:latin typeface="+mj-lt"/>
              </a:rPr>
              <a:t>you</a:t>
            </a:r>
            <a:r>
              <a:rPr lang="en-GB" sz="2000" dirty="0">
                <a:solidFill>
                  <a:srgbClr val="00B050"/>
                </a:solidFill>
                <a:latin typeface="+mj-lt"/>
              </a:rPr>
              <a:t> if you can’t fly?</a:t>
            </a:r>
          </a:p>
        </p:txBody>
      </p:sp>
      <p:pic>
        <p:nvPicPr>
          <p:cNvPr id="13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F2992A4-3A17-BB4C-986D-33BBD5B02E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4297" r="98438">
                        <a14:foregroundMark x1="4297" y1="43848" x2="6510" y2="41113"/>
                        <a14:foregroundMark x1="29465" y1="78756" x2="30469" y2="81055"/>
                        <a14:foregroundMark x1="25521" y1="69727" x2="28737" y2="77090"/>
                        <a14:foregroundMark x1="30469" y1="81055" x2="32943" y2="79980"/>
                        <a14:foregroundMark x1="39881" y1="75494" x2="44010" y2="79004"/>
                        <a14:foregroundMark x1="34245" y1="70703" x2="37161" y2="73181"/>
                        <a14:foregroundMark x1="44010" y1="79004" x2="41797" y2="77734"/>
                        <a14:foregroundMark x1="35938" y1="84082" x2="37891" y2="83594"/>
                        <a14:foregroundMark x1="46354" y1="78223" x2="48958" y2="78027"/>
                        <a14:foregroundMark x1="84766" y1="51855" x2="89323" y2="52637"/>
                        <a14:foregroundMark x1="87370" y1="48438" x2="89974" y2="46484"/>
                        <a14:foregroundMark x1="88932" y1="47266" x2="96745" y2="46484"/>
                        <a14:foregroundMark x1="33984" y1="81445" x2="38151" y2="81934"/>
                        <a14:foregroundMark x1="37240" y1="76758" x2="35286" y2="73633"/>
                        <a14:foregroundMark x1="97135" y1="46777" x2="97135" y2="46777"/>
                        <a14:foregroundMark x1="96484" y1="46777" x2="98438" y2="46289"/>
                        <a14:foregroundMark x1="86979" y1="46484" x2="93229" y2="46484"/>
                        <a14:foregroundMark x1="84115" y1="54785" x2="87334" y2="54785"/>
                        <a14:backgroundMark x1="30729" y1="72168" x2="31380" y2="75781"/>
                        <a14:backgroundMark x1="28776" y1="77051" x2="33984" y2="78027"/>
                        <a14:backgroundMark x1="48568" y1="72168" x2="58464" y2="60352"/>
                        <a14:backgroundMark x1="58464" y1="60352" x2="75651" y2="62012"/>
                        <a14:backgroundMark x1="75651" y1="62012" x2="91016" y2="59863"/>
                        <a14:backgroundMark x1="91016" y1="59863" x2="95182" y2="58008"/>
                        <a14:backgroundMark x1="94792" y1="54102" x2="96745" y2="50195"/>
                        <a14:backgroundMark x1="15625" y1="36719" x2="30859" y2="38379"/>
                        <a14:backgroundMark x1="30859" y1="38379" x2="63542" y2="36328"/>
                        <a14:backgroundMark x1="63542" y1="36328" x2="78776" y2="37402"/>
                        <a14:backgroundMark x1="78776" y1="37402" x2="10156" y2="24023"/>
                        <a14:backgroundMark x1="10156" y1="24023" x2="32943" y2="28516"/>
                        <a14:backgroundMark x1="32943" y1="28516" x2="67969" y2="25000"/>
                        <a14:backgroundMark x1="67969" y1="25000" x2="90885" y2="27441"/>
                        <a14:backgroundMark x1="39193" y1="71680" x2="40104" y2="73145"/>
                        <a14:backgroundMark x1="36198" y1="73828" x2="39453" y2="75781"/>
                        <a14:backgroundMark x1="32943" y1="78027" x2="36198" y2="79688"/>
                        <a14:backgroundMark x1="38151" y1="80176" x2="35547" y2="79688"/>
                        <a14:backgroundMark x1="88021" y1="54102" x2="90625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1359" y="2307987"/>
            <a:ext cx="2583306" cy="3844459"/>
          </a:xfrm>
          <a:prstGeom prst="rect">
            <a:avLst/>
          </a:prstGeom>
        </p:spPr>
      </p:pic>
      <p:pic>
        <p:nvPicPr>
          <p:cNvPr id="14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id="{AD6601EF-5982-F245-BDD1-35380023AF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14" b="89984" l="9994" r="89976">
                        <a14:foregroundMark x1="42611" y1="15994" x2="44973" y2="11228"/>
                        <a14:foregroundMark x1="38764" y1="7714" x2="40672" y2="10582"/>
                        <a14:backgroundMark x1="44518" y1="10258" x2="44761" y2="1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38411" flipV="1">
            <a:off x="382528" y="2142503"/>
            <a:ext cx="2472822" cy="1854617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BA6FFB-14CC-E648-8E01-A3A0ECF6A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9117" y="541114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6B65FBD-5321-FE47-93DA-A15585630B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17474" y="54265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uiExpand="1" build="p"/>
      <p:bldP spid="31" grpId="0" build="p"/>
      <p:bldP spid="32" grpId="0" animBg="1"/>
      <p:bldP spid="2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33234"/>
            <a:ext cx="752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cat was thinking,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While he argues, I’ll just grab him.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0172" y="3002289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Peter shouted,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Look out!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113565" y="2809839"/>
            <a:ext cx="141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155777" y="3427528"/>
            <a:ext cx="168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7387" y="3683544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A5E62-8415-8047-8E5F-5E1E384641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09" y="4298920"/>
            <a:ext cx="2268794" cy="170159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86BDBA-32FD-584F-94C9-D3F9FC06E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4209" y="4710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2712BA8-88CB-894C-9AA2-3A27616B12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85" y="4146247"/>
            <a:ext cx="2714301" cy="20357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0838" y="3622994"/>
            <a:ext cx="9943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A wolf,</a:t>
            </a:r>
            <a:r>
              <a:rPr lang="en-GB" sz="2400" i="1" dirty="0">
                <a:latin typeface="+mj-lt"/>
              </a:rPr>
              <a:t>”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warned Grandfather,</a:t>
            </a:r>
            <a:r>
              <a:rPr lang="en-GB" sz="24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might appear from the forest at any moment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600" dirty="0"/>
              <a:t>– interrupted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>
                <a:latin typeface="+mj-lt"/>
              </a:rPr>
              <a:t>One exception - If the speech sentence is interrupted by a </a:t>
            </a:r>
            <a:r>
              <a:rPr lang="en-GB" sz="2000" dirty="0">
                <a:solidFill>
                  <a:srgbClr val="7030A0"/>
                </a:solidFill>
                <a:latin typeface="+mj-lt"/>
              </a:rPr>
              <a:t>reporting clause</a:t>
            </a:r>
            <a:r>
              <a:rPr lang="en-GB" sz="2000" dirty="0">
                <a:latin typeface="+mj-lt"/>
              </a:rPr>
              <a:t>, </a:t>
            </a:r>
          </a:p>
          <a:p>
            <a:pPr algn="ctr"/>
            <a:r>
              <a:rPr lang="en-GB" sz="2000" dirty="0">
                <a:latin typeface="+mj-lt"/>
              </a:rPr>
              <a:t>the speech sentence continues with a lowercase word.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0838" y="2989272"/>
            <a:ext cx="963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A wolf might appear from the forest at any moment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warned Grandfather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8C4AF7-8A5E-8841-86D7-157418C17F81}"/>
              </a:ext>
            </a:extLst>
          </p:cNvPr>
          <p:cNvCxnSpPr>
            <a:cxnSpLocks/>
          </p:cNvCxnSpPr>
          <p:nvPr/>
        </p:nvCxnSpPr>
        <p:spPr>
          <a:xfrm>
            <a:off x="5632437" y="4037182"/>
            <a:ext cx="2714301" cy="689670"/>
          </a:xfrm>
          <a:prstGeom prst="straightConnector1">
            <a:avLst/>
          </a:prstGeom>
          <a:ln w="222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9F2FCD-578D-7E45-A759-7B247094D83E}"/>
              </a:ext>
            </a:extLst>
          </p:cNvPr>
          <p:cNvSpPr/>
          <p:nvPr/>
        </p:nvSpPr>
        <p:spPr>
          <a:xfrm>
            <a:off x="8093633" y="4631897"/>
            <a:ext cx="125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lowercase</a:t>
            </a:r>
            <a:endParaRPr lang="en-US" sz="20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B904BC-8BBD-E74B-BF8F-D2485FB1C961}"/>
              </a:ext>
            </a:extLst>
          </p:cNvPr>
          <p:cNvCxnSpPr>
            <a:cxnSpLocks/>
          </p:cNvCxnSpPr>
          <p:nvPr/>
        </p:nvCxnSpPr>
        <p:spPr>
          <a:xfrm>
            <a:off x="5357046" y="3996076"/>
            <a:ext cx="275391" cy="0"/>
          </a:xfrm>
          <a:prstGeom prst="straightConnector1">
            <a:avLst/>
          </a:prstGeom>
          <a:ln w="25400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353119-9908-4946-B589-11A5D976B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4446" y="48560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0" grpId="0" uiExpand="1" build="p"/>
      <p:bldP spid="20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0464" y="2139539"/>
            <a:ext cx="9254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 want to say outside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complained Peter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He pulled his grandfather’s arm.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465" y="3013501"/>
            <a:ext cx="8963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Grandfather insisted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It’s too dangerous!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206412" y="4027857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If it is after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, </a:t>
            </a:r>
          </a:p>
          <a:p>
            <a:pPr algn="ctr"/>
            <a:r>
              <a:rPr lang="en-GB" sz="2400" dirty="0"/>
              <a:t>the comma is placed inside the speech marks.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3469403" y="3417672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3586512" y="2567888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B8D2F67-4F92-C04D-8BD2-AF25519B75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709" y="2842963"/>
            <a:ext cx="3342310" cy="250673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B4CC6F-9E8E-8542-9E05-F21A91FB2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9418" y="5262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25113" y="2003719"/>
            <a:ext cx="883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Don’t shoot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called out Peter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129" y="2514996"/>
            <a:ext cx="780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if Peter hadn’t caught the wolf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asked Grandfather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062171" y="2344050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7240689" y="2896423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6497" y="5266380"/>
            <a:ext cx="8338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128" y="5712650"/>
            <a:ext cx="718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reporting clause still starts with a lower-case letter.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037F8-3D55-DB4F-9B46-0347095CAB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849" y="3193199"/>
            <a:ext cx="2475524" cy="185664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78AD6A-4FCE-5F46-BF89-6073F4932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1985" y="5015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7" name="Rectangle: Rounded Corners 26"/>
          <p:cNvSpPr/>
          <p:nvPr/>
        </p:nvSpPr>
        <p:spPr>
          <a:xfrm>
            <a:off x="9334213" y="1450215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It’s hard to see </a:t>
            </a:r>
            <a:r>
              <a:rPr lang="en-GB" altLang="en-US" sz="1600" b="1" dirty="0"/>
              <a:t>who is speaking </a:t>
            </a:r>
            <a:r>
              <a:rPr lang="en-GB" altLang="en-US" sz="1600" dirty="0"/>
              <a:t>when the dialogue is squashed together.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349274" y="4736421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EC88-4E23-D340-9EAE-C5534CC754FD}"/>
              </a:ext>
            </a:extLst>
          </p:cNvPr>
          <p:cNvSpPr txBox="1"/>
          <p:nvPr/>
        </p:nvSpPr>
        <p:spPr>
          <a:xfrm>
            <a:off x="766533" y="1481950"/>
            <a:ext cx="7969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The zoo-keeper asked, “What do we have here?” </a:t>
            </a:r>
            <a:r>
              <a:rPr lang="en-US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“A wolf!” Peter replied. “Is it a tame wolf?” continued the zoo-keeper, backing away. “This wolf,” grumbled Grandfather “is dangerous and </a:t>
            </a:r>
            <a:r>
              <a:rPr lang="en-US" sz="2400" i="1" dirty="0" err="1">
                <a:uFill>
                  <a:solidFill>
                    <a:srgbClr val="00B050"/>
                  </a:solidFill>
                </a:uFill>
                <a:latin typeface="+mj-lt"/>
              </a:rPr>
              <a:t>wild.”“But</a:t>
            </a:r>
            <a:r>
              <a:rPr lang="en-US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we caught it!” triumphed the bird.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F2AB0D-079E-694B-9C5A-04EE8BD29025}"/>
              </a:ext>
            </a:extLst>
          </p:cNvPr>
          <p:cNvSpPr/>
          <p:nvPr/>
        </p:nvSpPr>
        <p:spPr>
          <a:xfrm>
            <a:off x="790465" y="3184051"/>
            <a:ext cx="628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uFill>
                  <a:solidFill>
                    <a:srgbClr val="00B050"/>
                  </a:solidFill>
                </a:uFill>
              </a:rPr>
              <a:t>The zoo-keeper asked, “What do we have here?”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5580BB-276A-8348-89CB-E55947931CF1}"/>
              </a:ext>
            </a:extLst>
          </p:cNvPr>
          <p:cNvSpPr/>
          <p:nvPr/>
        </p:nvSpPr>
        <p:spPr>
          <a:xfrm>
            <a:off x="766084" y="3669314"/>
            <a:ext cx="3032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“A wolf!” Peter replied.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AAB84-D22B-0841-B9E7-423A217765F3}"/>
              </a:ext>
            </a:extLst>
          </p:cNvPr>
          <p:cNvSpPr/>
          <p:nvPr/>
        </p:nvSpPr>
        <p:spPr>
          <a:xfrm>
            <a:off x="766084" y="4198197"/>
            <a:ext cx="764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“Is it a tame wolf?” continued the zoo-keeper, backing away.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DB82E2-30D1-F44F-94E4-FAA8A9C2C87C}"/>
              </a:ext>
            </a:extLst>
          </p:cNvPr>
          <p:cNvSpPr/>
          <p:nvPr/>
        </p:nvSpPr>
        <p:spPr>
          <a:xfrm>
            <a:off x="790465" y="4720265"/>
            <a:ext cx="7715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“This wolf,” grumbled Grandfather “is dangerous and wild.”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87E9D-7B5F-4A4E-BCC3-858BA5A36D78}"/>
              </a:ext>
            </a:extLst>
          </p:cNvPr>
          <p:cNvSpPr/>
          <p:nvPr/>
        </p:nvSpPr>
        <p:spPr>
          <a:xfrm>
            <a:off x="868431" y="5309156"/>
            <a:ext cx="5064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uFill>
                  <a:solidFill>
                    <a:srgbClr val="00B050"/>
                  </a:solidFill>
                </a:uFill>
              </a:rPr>
              <a:t>“But we caught it!” triumphed the bird.</a:t>
            </a:r>
            <a:endParaRPr lang="en-US" sz="2400" i="1" dirty="0">
              <a:uFill>
                <a:solidFill>
                  <a:srgbClr val="00B050"/>
                </a:solidFill>
              </a:uFill>
              <a:latin typeface="+mj-lt"/>
            </a:endParaRPr>
          </a:p>
        </p:txBody>
      </p:sp>
      <p:pic>
        <p:nvPicPr>
          <p:cNvPr id="3" name="Picture 2" descr="Food on a table&#10;&#10;Description automatically generated">
            <a:extLst>
              <a:ext uri="{FF2B5EF4-FFF2-40B4-BE49-F238E27FC236}">
                <a16:creationId xmlns:a16="http://schemas.microsoft.com/office/drawing/2014/main" id="{AB74C2EC-21E7-714A-B652-14D72F9F59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76282" y="3000262"/>
            <a:ext cx="1837237" cy="1377928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0F3F6E-D8C3-824A-958D-A59373E46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711520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180C34-910F-974F-A563-F1268B9CF8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93136" y="7135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9" grpId="0" animBg="1"/>
      <p:bldP spid="13" grpId="0"/>
      <p:bldP spid="18" grpId="0"/>
      <p:bldP spid="1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0796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Identifying mistakes.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1075093" y="1605826"/>
            <a:ext cx="797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Could somebody help me please” pleaded the duck. </a:t>
            </a:r>
            <a:endParaRPr lang="en-GB" sz="2800" i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94" y="2810458"/>
            <a:ext cx="7645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Peter frowned</a:t>
            </a:r>
            <a:r>
              <a:rPr lang="en-GB" sz="2800" i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did anyone else hear that?” </a:t>
            </a:r>
            <a:endParaRPr lang="en-GB" sz="2800" i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94" y="3970735"/>
            <a:ext cx="953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“I didn’t hear a thing”, responded the bird. </a:t>
            </a:r>
            <a:endParaRPr lang="en-GB" sz="2800" i="1" dirty="0">
              <a:latin typeface="+mj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289577" y="3072068"/>
            <a:ext cx="2267819" cy="919401"/>
          </a:xfrm>
          <a:prstGeom prst="roundRect">
            <a:avLst/>
          </a:prstGeom>
          <a:solidFill>
            <a:srgbClr val="C5E0B4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400" dirty="0"/>
              <a:t>Can you spot the </a:t>
            </a:r>
            <a:r>
              <a:rPr lang="en-GB" altLang="en-US" sz="2400" b="1" dirty="0"/>
              <a:t>5</a:t>
            </a:r>
            <a:r>
              <a:rPr lang="en-GB" altLang="en-US" sz="2400" dirty="0"/>
              <a:t> mistakes?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93" y="2099793"/>
            <a:ext cx="837019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“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Could somebody help me please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?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” pleaded the duck. </a:t>
            </a:r>
            <a:endParaRPr lang="en-GB" sz="2800" i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94" y="3305400"/>
            <a:ext cx="764582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Peter frowned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“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Did 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anyone else hear that?” </a:t>
            </a:r>
            <a:endParaRPr lang="en-GB" sz="2800" i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94" y="4516464"/>
            <a:ext cx="96800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“I didn’t hear a thing</a:t>
            </a:r>
            <a:r>
              <a:rPr lang="en-GB" sz="2800" i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800" i="1" dirty="0">
                <a:uFill>
                  <a:solidFill>
                    <a:srgbClr val="00B050"/>
                  </a:solidFill>
                </a:uFill>
                <a:latin typeface="+mj-lt"/>
              </a:rPr>
              <a:t>” responded the bird. </a:t>
            </a:r>
            <a:endParaRPr lang="en-GB" sz="2800" i="1" dirty="0">
              <a:latin typeface="+mj-lt"/>
            </a:endParaRPr>
          </a:p>
        </p:txBody>
      </p:sp>
      <p:sp>
        <p:nvSpPr>
          <p:cNvPr id="19" name="Rounded Rectangular Callout 2"/>
          <p:cNvSpPr/>
          <p:nvPr/>
        </p:nvSpPr>
        <p:spPr>
          <a:xfrm>
            <a:off x="9920741" y="5314095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6" name="Picture 5" descr="A picture containing floor, ground&#10;&#10;Description automatically generated">
            <a:extLst>
              <a:ext uri="{FF2B5EF4-FFF2-40B4-BE49-F238E27FC236}">
                <a16:creationId xmlns:a16="http://schemas.microsoft.com/office/drawing/2014/main" id="{7EAB1226-45A1-0741-8238-94346C21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90493" y="1032311"/>
            <a:ext cx="1912348" cy="1434261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F4B996-EDC4-9C46-BC0C-E4EA4D767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6777" y="51119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4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709</Words>
  <Application>Microsoft Office PowerPoint</Application>
  <PresentationFormat>Widescreen</PresentationFormat>
  <Paragraphs>78</Paragraphs>
  <Slides>10</Slides>
  <Notes>9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Punctuating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418</cp:revision>
  <dcterms:created xsi:type="dcterms:W3CDTF">2013-08-23T07:43:20Z</dcterms:created>
  <dcterms:modified xsi:type="dcterms:W3CDTF">2020-05-27T08:46:10Z</dcterms:modified>
</cp:coreProperties>
</file>