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5" r:id="rId2"/>
    <p:sldId id="294" r:id="rId3"/>
    <p:sldId id="258" r:id="rId4"/>
    <p:sldId id="280" r:id="rId5"/>
    <p:sldId id="281" r:id="rId6"/>
    <p:sldId id="284" r:id="rId7"/>
    <p:sldId id="285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1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9393"/>
    <a:srgbClr val="EAEFF7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9" autoAdjust="0"/>
    <p:restoredTop sz="96058" autoAdjust="0"/>
  </p:normalViewPr>
  <p:slideViewPr>
    <p:cSldViewPr snapToGrid="0">
      <p:cViewPr varScale="1">
        <p:scale>
          <a:sx n="55" d="100"/>
          <a:sy n="55" d="100"/>
        </p:scale>
        <p:origin x="562" y="48"/>
      </p:cViewPr>
      <p:guideLst>
        <p:guide orient="horz" pos="709"/>
        <p:guide pos="1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22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97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92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79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tif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5" Type="http://schemas.microsoft.com/office/2007/relationships/media" Target="../media/media7.m4a"/><Relationship Id="rId15" Type="http://schemas.openxmlformats.org/officeDocument/2006/relationships/image" Target="../media/image2.png"/><Relationship Id="rId10" Type="http://schemas.openxmlformats.org/officeDocument/2006/relationships/audio" Target="../media/media9.m4a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12.m4a"/><Relationship Id="rId7" Type="http://schemas.microsoft.com/office/2007/relationships/media" Target="../media/media14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image" Target="../media/image2.png"/><Relationship Id="rId5" Type="http://schemas.microsoft.com/office/2007/relationships/media" Target="../media/media13.m4a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16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image" Target="../media/image2.png"/><Relationship Id="rId5" Type="http://schemas.microsoft.com/office/2007/relationships/media" Target="../media/media17.m4a"/><Relationship Id="rId10" Type="http://schemas.openxmlformats.org/officeDocument/2006/relationships/image" Target="../media/image5.tiff"/><Relationship Id="rId4" Type="http://schemas.openxmlformats.org/officeDocument/2006/relationships/audio" Target="../media/media16.m4a"/><Relationship Id="rId9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55646-9AE4-2A4F-A3BA-639F2C9EE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" y="10"/>
            <a:ext cx="12187220" cy="6857990"/>
          </a:xfrm>
          <a:prstGeom prst="rect">
            <a:avLst/>
          </a:prstGeom>
        </p:spPr>
      </p:pic>
      <p:sp>
        <p:nvSpPr>
          <p:cNvPr id="4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Possessive – ’s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91BE94F-4CB0-F349-A4A7-0E885BEF7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2951" y="54436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535" y="963307"/>
            <a:ext cx="9792929" cy="1104388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en-GB" sz="4800" b="1" dirty="0">
                <a:solidFill>
                  <a:srgbClr val="0000FF"/>
                </a:solidFill>
                <a:latin typeface="+mn-lt"/>
              </a:rPr>
            </a:br>
            <a:r>
              <a:rPr lang="en-GB" sz="4800" dirty="0">
                <a:latin typeface="+mn-lt"/>
              </a:rPr>
              <a:t>Do you know the difference between</a:t>
            </a:r>
            <a:br>
              <a:rPr lang="en-GB" sz="4800" dirty="0">
                <a:latin typeface="+mn-lt"/>
              </a:rPr>
            </a:br>
            <a:r>
              <a:rPr lang="en-GB" sz="4800" b="1" dirty="0">
                <a:solidFill>
                  <a:srgbClr val="0000FF"/>
                </a:solidFill>
                <a:latin typeface="+mn-lt"/>
              </a:rPr>
              <a:t>plural </a:t>
            </a:r>
            <a:r>
              <a:rPr lang="en-GB" sz="4800" b="1" dirty="0">
                <a:latin typeface="+mn-lt"/>
              </a:rPr>
              <a:t>-</a:t>
            </a:r>
            <a:r>
              <a:rPr lang="en-GB" sz="4800" dirty="0">
                <a:latin typeface="+mn-lt"/>
              </a:rPr>
              <a:t> </a:t>
            </a:r>
            <a:r>
              <a:rPr lang="en-GB" sz="4800" b="1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GB" sz="4800" dirty="0">
                <a:latin typeface="+mn-lt"/>
              </a:rPr>
              <a:t> and </a:t>
            </a:r>
            <a:r>
              <a:rPr lang="en-GB" sz="4800" b="1" dirty="0">
                <a:solidFill>
                  <a:srgbClr val="008000"/>
                </a:solidFill>
                <a:latin typeface="+mn-lt"/>
              </a:rPr>
              <a:t>possessive</a:t>
            </a:r>
            <a:r>
              <a:rPr lang="en-GB" sz="4800" dirty="0">
                <a:latin typeface="+mn-lt"/>
              </a:rPr>
              <a:t> </a:t>
            </a:r>
            <a:r>
              <a:rPr lang="en-GB" sz="4800" b="1" dirty="0">
                <a:latin typeface="+mn-lt"/>
              </a:rPr>
              <a:t>–</a:t>
            </a:r>
            <a:r>
              <a:rPr lang="en-GB" sz="4800" dirty="0">
                <a:latin typeface="+mn-lt"/>
              </a:rPr>
              <a:t> </a:t>
            </a:r>
            <a:r>
              <a:rPr lang="en-GB" sz="4800" b="1" i="1" dirty="0">
                <a:solidFill>
                  <a:srgbClr val="008000"/>
                </a:solidFill>
              </a:rPr>
              <a:t>’</a:t>
            </a:r>
            <a:r>
              <a:rPr lang="en-GB" sz="4800" b="1" i="1" dirty="0">
                <a:solidFill>
                  <a:srgbClr val="008000"/>
                </a:solidFill>
                <a:latin typeface="+mn-lt"/>
              </a:rPr>
              <a:t>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6627" y="4239106"/>
            <a:ext cx="201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ship</a:t>
            </a:r>
            <a:r>
              <a:rPr lang="en-GB" sz="3200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2648" y="3044803"/>
            <a:ext cx="270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ship</a:t>
            </a:r>
            <a:r>
              <a:rPr lang="en-GB" sz="3200" b="1" dirty="0">
                <a:solidFill>
                  <a:srgbClr val="008000"/>
                </a:solidFill>
              </a:rPr>
              <a:t>’s</a:t>
            </a:r>
            <a:r>
              <a:rPr lang="en-GB" sz="3200" dirty="0"/>
              <a:t> flag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D76846-0403-224E-8246-0D2C5B4F4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627" y="2755900"/>
            <a:ext cx="1498600" cy="134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F06F74-1797-304B-853D-C89A2C631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285" y="2772688"/>
            <a:ext cx="1498600" cy="134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06891-53E2-1F4F-8CBB-0FD876C25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477" y="2883700"/>
            <a:ext cx="2888848" cy="259506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7BAB46-5D90-854D-BF22-416391F34F4C}"/>
              </a:ext>
            </a:extLst>
          </p:cNvPr>
          <p:cNvCxnSpPr>
            <a:cxnSpLocks/>
          </p:cNvCxnSpPr>
          <p:nvPr/>
        </p:nvCxnSpPr>
        <p:spPr>
          <a:xfrm flipV="1">
            <a:off x="9154477" y="3044803"/>
            <a:ext cx="1837987" cy="277621"/>
          </a:xfrm>
          <a:prstGeom prst="straightConnector1">
            <a:avLst/>
          </a:prstGeom>
          <a:ln w="53975" cap="flat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99A5DEB-7466-7D48-B479-4A705D005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66" y="2819800"/>
            <a:ext cx="1498600" cy="1346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573F67-ECD5-FD4B-BE3C-3EF44C9DD02A}"/>
              </a:ext>
            </a:extLst>
          </p:cNvPr>
          <p:cNvSpPr txBox="1"/>
          <p:nvPr/>
        </p:nvSpPr>
        <p:spPr>
          <a:xfrm>
            <a:off x="1131687" y="4781134"/>
            <a:ext cx="472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/>
              <a:t>more than one ship</a:t>
            </a:r>
            <a:endParaRPr lang="en-GB" sz="2800" b="1" i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DA029-1355-AC44-9B59-18150CA57F57}"/>
              </a:ext>
            </a:extLst>
          </p:cNvPr>
          <p:cNvSpPr txBox="1"/>
          <p:nvPr/>
        </p:nvSpPr>
        <p:spPr>
          <a:xfrm>
            <a:off x="5772637" y="3665181"/>
            <a:ext cx="472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/>
              <a:t>the flag belongs to the ship</a:t>
            </a:r>
            <a:endParaRPr lang="en-GB" sz="2800" b="1" i="1" dirty="0">
              <a:solidFill>
                <a:srgbClr val="0000FF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9D1FAD6-EB31-7543-86EC-827B7C899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8901" y="56398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7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222" y="596638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Plural - </a:t>
            </a:r>
            <a:r>
              <a:rPr lang="en-GB" sz="3600" b="1" i="1" dirty="0">
                <a:solidFill>
                  <a:srgbClr val="0000FF"/>
                </a:solidFill>
              </a:rPr>
              <a:t>s</a:t>
            </a:r>
          </a:p>
          <a:p>
            <a:pPr algn="ctr"/>
            <a:r>
              <a:rPr lang="en-GB" sz="3200" dirty="0"/>
              <a:t>A </a:t>
            </a:r>
            <a:r>
              <a:rPr lang="en-GB" sz="3200" b="1" dirty="0"/>
              <a:t>noun</a:t>
            </a:r>
            <a:r>
              <a:rPr lang="en-GB" sz="3200" dirty="0"/>
              <a:t> names a person, place, idea, thing or feeling.</a:t>
            </a:r>
          </a:p>
          <a:p>
            <a:pPr algn="ctr"/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8087" y="2346446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sea</a:t>
            </a:r>
            <a:r>
              <a:rPr lang="en-GB" sz="2800" b="1" dirty="0">
                <a:solidFill>
                  <a:srgbClr val="0000FF"/>
                </a:solidFill>
              </a:rPr>
              <a:t>s</a:t>
            </a:r>
          </a:p>
          <a:p>
            <a:pPr algn="ctr"/>
            <a:r>
              <a:rPr lang="en-GB" sz="2800" b="1" dirty="0"/>
              <a:t>cloud</a:t>
            </a:r>
            <a:r>
              <a:rPr lang="en-GB" sz="2800" b="1" dirty="0">
                <a:solidFill>
                  <a:srgbClr val="0000FF"/>
                </a:solidFill>
              </a:rPr>
              <a:t>s</a:t>
            </a:r>
          </a:p>
          <a:p>
            <a:pPr algn="ctr"/>
            <a:r>
              <a:rPr lang="en-GB" sz="2800" b="1" dirty="0"/>
              <a:t>fellow-rover</a:t>
            </a:r>
          </a:p>
          <a:p>
            <a:pPr algn="ctr"/>
            <a:r>
              <a:rPr lang="en-GB" sz="2800" b="1" dirty="0"/>
              <a:t>call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93963" y="5316490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If there is more than one of the </a:t>
            </a:r>
            <a:r>
              <a:rPr lang="en-GB" sz="2800" b="1" dirty="0"/>
              <a:t>noun</a:t>
            </a:r>
            <a:r>
              <a:rPr lang="en-GB" sz="2800" dirty="0"/>
              <a:t> we say it is </a:t>
            </a:r>
            <a:r>
              <a:rPr lang="en-GB" sz="2800" b="1" dirty="0">
                <a:solidFill>
                  <a:srgbClr val="0000FF"/>
                </a:solidFill>
              </a:rPr>
              <a:t>plural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We often show a </a:t>
            </a:r>
            <a:r>
              <a:rPr lang="en-GB" sz="2800" b="1" dirty="0"/>
              <a:t>noun</a:t>
            </a:r>
            <a:r>
              <a:rPr lang="en-GB" sz="2800" dirty="0"/>
              <a:t> is plural by </a:t>
            </a:r>
            <a:r>
              <a:rPr lang="en-GB" sz="2800" dirty="0">
                <a:solidFill>
                  <a:srgbClr val="0000FF"/>
                </a:solidFill>
              </a:rPr>
              <a:t>adding an </a:t>
            </a:r>
            <a:r>
              <a:rPr lang="en-GB" sz="2800" b="1" i="1" dirty="0">
                <a:solidFill>
                  <a:srgbClr val="0000FF"/>
                </a:solidFill>
              </a:rPr>
              <a:t>s</a:t>
            </a:r>
            <a:r>
              <a:rPr lang="en-GB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9114" y="2346446"/>
            <a:ext cx="8175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must go down to the </a:t>
            </a:r>
            <a:r>
              <a:rPr lang="en-GB" sz="2800" b="1" dirty="0"/>
              <a:t>seas</a:t>
            </a:r>
            <a:r>
              <a:rPr lang="en-GB" sz="2800" dirty="0"/>
              <a:t> again.</a:t>
            </a:r>
          </a:p>
          <a:p>
            <a:r>
              <a:rPr lang="en-GB" sz="2800" dirty="0"/>
              <a:t>… a windy day with the white </a:t>
            </a:r>
            <a:r>
              <a:rPr lang="en-GB" sz="2800" b="1" dirty="0"/>
              <a:t>clouds</a:t>
            </a:r>
            <a:r>
              <a:rPr lang="en-GB" sz="2800" dirty="0"/>
              <a:t> flying.</a:t>
            </a:r>
          </a:p>
          <a:p>
            <a:r>
              <a:rPr lang="en-GB" sz="2800" dirty="0"/>
              <a:t>… a merry yarn from a laughing </a:t>
            </a:r>
            <a:r>
              <a:rPr lang="en-GB" sz="2800" b="1" dirty="0"/>
              <a:t>fellow-rover</a:t>
            </a:r>
            <a:r>
              <a:rPr lang="en-GB" sz="2800" dirty="0"/>
              <a:t>.</a:t>
            </a:r>
          </a:p>
          <a:p>
            <a:r>
              <a:rPr lang="en-GB" sz="2800" dirty="0"/>
              <a:t>… for the </a:t>
            </a:r>
            <a:r>
              <a:rPr lang="en-GB" sz="2800" b="1" dirty="0"/>
              <a:t>call</a:t>
            </a:r>
            <a:r>
              <a:rPr lang="en-GB" sz="2800" dirty="0"/>
              <a:t> of the running tide…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35029878-D83D-6843-89A0-5D6DC6218D8E}"/>
              </a:ext>
            </a:extLst>
          </p:cNvPr>
          <p:cNvSpPr/>
          <p:nvPr/>
        </p:nvSpPr>
        <p:spPr>
          <a:xfrm>
            <a:off x="8740239" y="3977662"/>
            <a:ext cx="3234047" cy="220963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Which of the four nouns are plural?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35C99-F7D1-F549-A3E1-81F979112129}"/>
              </a:ext>
            </a:extLst>
          </p:cNvPr>
          <p:cNvSpPr/>
          <p:nvPr/>
        </p:nvSpPr>
        <p:spPr>
          <a:xfrm>
            <a:off x="44420" y="2375273"/>
            <a:ext cx="1222336" cy="54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Plurals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2A39D65-93F7-F245-B82A-13E44BA4CB1A}"/>
              </a:ext>
            </a:extLst>
          </p:cNvPr>
          <p:cNvSpPr/>
          <p:nvPr/>
        </p:nvSpPr>
        <p:spPr>
          <a:xfrm>
            <a:off x="1400517" y="2497638"/>
            <a:ext cx="505389" cy="301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EB20635-A43B-B844-94FA-CD4E3D2C3268}"/>
              </a:ext>
            </a:extLst>
          </p:cNvPr>
          <p:cNvSpPr/>
          <p:nvPr/>
        </p:nvSpPr>
        <p:spPr>
          <a:xfrm>
            <a:off x="1235034" y="2917957"/>
            <a:ext cx="505389" cy="301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8BE65-F2C2-E64E-AE44-67BE312F8F2F}"/>
              </a:ext>
            </a:extLst>
          </p:cNvPr>
          <p:cNvSpPr txBox="1"/>
          <p:nvPr/>
        </p:nvSpPr>
        <p:spPr>
          <a:xfrm>
            <a:off x="-305936" y="4491595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Where in the poem are these nouns used?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80B67D1-51EF-2E42-982D-334EB9539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4809" y="1474350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E4533E3-E62B-474D-BDE3-509BE6F88E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4809" y="26156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uiExpand="1" build="p"/>
      <p:bldP spid="8" grpId="0" uiExpand="1" build="p"/>
      <p:bldP spid="9" grpId="0" uiExpand="1" build="p"/>
      <p:bldP spid="4" grpId="0" animBg="1"/>
      <p:bldP spid="6" grpId="0" animBg="1"/>
      <p:bldP spid="10" grpId="0" animBg="1"/>
      <p:bldP spid="11" grpId="0" animBg="1"/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000"/>
                </a:solidFill>
              </a:rPr>
              <a:t>Possessive – </a:t>
            </a:r>
            <a:r>
              <a:rPr lang="en-GB" sz="3600" b="1" i="1" dirty="0">
                <a:solidFill>
                  <a:srgbClr val="008000"/>
                </a:solidFill>
              </a:rPr>
              <a:t>’s</a:t>
            </a:r>
          </a:p>
          <a:p>
            <a:pPr algn="ctr"/>
            <a:r>
              <a:rPr lang="en-GB" sz="3200" dirty="0"/>
              <a:t>To show </a:t>
            </a:r>
            <a:r>
              <a:rPr lang="en-GB" sz="3200" b="1" dirty="0">
                <a:solidFill>
                  <a:srgbClr val="008000"/>
                </a:solidFill>
              </a:rPr>
              <a:t>possession</a:t>
            </a:r>
            <a:r>
              <a:rPr lang="en-GB" sz="3200" dirty="0"/>
              <a:t> we add </a:t>
            </a:r>
            <a:r>
              <a:rPr lang="en-GB" sz="3200" b="1" dirty="0">
                <a:solidFill>
                  <a:srgbClr val="008000"/>
                </a:solidFill>
              </a:rPr>
              <a:t>’s </a:t>
            </a:r>
            <a:r>
              <a:rPr lang="en-GB" sz="3200" dirty="0"/>
              <a:t>to the end of the </a:t>
            </a:r>
            <a:r>
              <a:rPr lang="en-GB" sz="3200" b="1" dirty="0"/>
              <a:t>noun</a:t>
            </a:r>
            <a:r>
              <a:rPr lang="en-GB" sz="32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5026" y="2346446"/>
            <a:ext cx="36178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wheel</a:t>
            </a:r>
          </a:p>
          <a:p>
            <a:pPr algn="ctr"/>
            <a:r>
              <a:rPr lang="en-GB" sz="2800" b="1" dirty="0"/>
              <a:t>wind</a:t>
            </a:r>
          </a:p>
          <a:p>
            <a:pPr algn="ctr"/>
            <a:r>
              <a:rPr lang="en-GB" sz="2800" b="1" dirty="0"/>
              <a:t>sail</a:t>
            </a:r>
          </a:p>
          <a:p>
            <a:pPr algn="ctr"/>
            <a:r>
              <a:rPr lang="en-GB" sz="2800" b="1" dirty="0"/>
              <a:t>gull</a:t>
            </a:r>
          </a:p>
          <a:p>
            <a:pPr algn="ctr"/>
            <a:r>
              <a:rPr lang="en-GB" sz="2800" b="1" dirty="0"/>
              <a:t>whale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8000"/>
                </a:solidFill>
              </a:rPr>
              <a:t>Possession</a:t>
            </a:r>
            <a:r>
              <a:rPr lang="en-GB" sz="2800" dirty="0">
                <a:solidFill>
                  <a:srgbClr val="008000"/>
                </a:solidFill>
              </a:rPr>
              <a:t> </a:t>
            </a:r>
            <a:r>
              <a:rPr lang="en-GB" sz="2800" dirty="0"/>
              <a:t>means that something is </a:t>
            </a:r>
            <a:r>
              <a:rPr lang="en-GB" sz="2800" i="1" dirty="0"/>
              <a:t>owned</a:t>
            </a:r>
            <a:r>
              <a:rPr lang="en-GB" sz="2800" dirty="0"/>
              <a:t> by the </a:t>
            </a:r>
            <a:r>
              <a:rPr lang="en-GB" sz="2800" b="1" dirty="0"/>
              <a:t>noun</a:t>
            </a:r>
            <a:r>
              <a:rPr lang="en-GB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2625" y="2346446"/>
            <a:ext cx="6948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</a:t>
            </a:r>
            <a:r>
              <a:rPr lang="en-GB" sz="2800" b="1" dirty="0"/>
              <a:t>wheel</a:t>
            </a:r>
            <a:r>
              <a:rPr lang="en-GB" sz="2800" b="1" dirty="0">
                <a:solidFill>
                  <a:srgbClr val="008000"/>
                </a:solidFill>
              </a:rPr>
              <a:t>’s</a:t>
            </a:r>
            <a:r>
              <a:rPr lang="en-GB" sz="2800" dirty="0"/>
              <a:t> kick   </a:t>
            </a:r>
          </a:p>
          <a:p>
            <a:r>
              <a:rPr lang="en-GB" sz="2800" dirty="0"/>
              <a:t>the</a:t>
            </a:r>
            <a:r>
              <a:rPr lang="en-GB" sz="2800" b="1" dirty="0"/>
              <a:t> wind</a:t>
            </a:r>
            <a:r>
              <a:rPr lang="en-GB" sz="2800" b="1" dirty="0">
                <a:solidFill>
                  <a:srgbClr val="008000"/>
                </a:solidFill>
              </a:rPr>
              <a:t>’s</a:t>
            </a:r>
            <a:r>
              <a:rPr lang="en-GB" sz="2800" b="1" dirty="0"/>
              <a:t> </a:t>
            </a:r>
            <a:r>
              <a:rPr lang="en-GB" sz="2800" dirty="0"/>
              <a:t>song</a:t>
            </a:r>
          </a:p>
          <a:p>
            <a:r>
              <a:rPr lang="en-GB" sz="2800" dirty="0"/>
              <a:t>the white </a:t>
            </a:r>
            <a:r>
              <a:rPr lang="en-GB" sz="2800" b="1" dirty="0"/>
              <a:t>sail</a:t>
            </a:r>
            <a:r>
              <a:rPr lang="en-GB" sz="2800" b="1" dirty="0">
                <a:solidFill>
                  <a:srgbClr val="008000"/>
                </a:solidFill>
              </a:rPr>
              <a:t>’s</a:t>
            </a:r>
            <a:r>
              <a:rPr lang="en-GB" sz="2800" dirty="0"/>
              <a:t> shaking</a:t>
            </a:r>
          </a:p>
          <a:p>
            <a:r>
              <a:rPr lang="en-GB" sz="2800" dirty="0"/>
              <a:t>the</a:t>
            </a:r>
            <a:r>
              <a:rPr lang="en-GB" sz="2800" b="1" dirty="0"/>
              <a:t> gull</a:t>
            </a:r>
            <a:r>
              <a:rPr lang="en-GB" sz="2800" b="1" dirty="0">
                <a:solidFill>
                  <a:srgbClr val="008000"/>
                </a:solidFill>
              </a:rPr>
              <a:t>’s</a:t>
            </a:r>
            <a:r>
              <a:rPr lang="en-GB" sz="2800" dirty="0"/>
              <a:t> way</a:t>
            </a:r>
          </a:p>
          <a:p>
            <a:r>
              <a:rPr lang="en-GB" sz="2800" dirty="0"/>
              <a:t>the </a:t>
            </a:r>
            <a:r>
              <a:rPr lang="en-GB" sz="2800" b="1" dirty="0"/>
              <a:t>whale</a:t>
            </a:r>
            <a:r>
              <a:rPr lang="en-GB" sz="2800" b="1" dirty="0">
                <a:solidFill>
                  <a:srgbClr val="008000"/>
                </a:solidFill>
              </a:rPr>
              <a:t>’s</a:t>
            </a:r>
            <a:r>
              <a:rPr lang="en-GB" sz="2800" dirty="0"/>
              <a:t> way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330" y="5278173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rgbClr val="008000"/>
                </a:solidFill>
              </a:rPr>
              <a:t>’s </a:t>
            </a:r>
            <a:r>
              <a:rPr lang="en-GB" sz="2800" dirty="0"/>
              <a:t>goes at the end of the </a:t>
            </a:r>
            <a:r>
              <a:rPr lang="en-GB" sz="2800" b="1" dirty="0"/>
              <a:t>noun</a:t>
            </a:r>
            <a:r>
              <a:rPr lang="en-GB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3D1B6-1FD7-324B-92AD-8CB6CD4BAF0E}"/>
              </a:ext>
            </a:extLst>
          </p:cNvPr>
          <p:cNvSpPr txBox="1"/>
          <p:nvPr/>
        </p:nvSpPr>
        <p:spPr>
          <a:xfrm>
            <a:off x="7429624" y="2346446"/>
            <a:ext cx="36178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kick</a:t>
            </a:r>
          </a:p>
          <a:p>
            <a:pPr algn="ctr"/>
            <a:r>
              <a:rPr lang="en-GB" sz="2800" b="1" dirty="0"/>
              <a:t>song</a:t>
            </a:r>
          </a:p>
          <a:p>
            <a:pPr algn="ctr"/>
            <a:r>
              <a:rPr lang="en-GB" sz="2800" b="1" dirty="0"/>
              <a:t>shaking</a:t>
            </a:r>
          </a:p>
          <a:p>
            <a:pPr algn="ctr"/>
            <a:r>
              <a:rPr lang="en-GB" sz="2800" b="1" dirty="0"/>
              <a:t>way</a:t>
            </a:r>
          </a:p>
          <a:p>
            <a:pPr algn="ctr"/>
            <a:r>
              <a:rPr lang="en-GB" sz="2800" b="1" dirty="0"/>
              <a:t>way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281C9B0-2803-564F-BB96-C0096D9B1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137626" y="1255088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1636CE0-447F-1E48-A6A3-1199A06020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119506" y="216721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2254B52-6DE6-284C-8246-ED9C975A05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137626" y="3022600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DE27995-4975-DB44-BF20-4777CE47F12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116598" y="202325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B4E91E9-5970-3445-B989-3584186A97A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137626" y="3977312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C9189F-82CF-2E40-A7C4-695AB44E88D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137626" y="49543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6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9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2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uiExpand="1" build="p"/>
      <p:bldP spid="8" grpId="0" build="p"/>
      <p:bldP spid="9" grpId="0" uiExpand="1" build="p"/>
      <p:bldP spid="10" grpId="0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Plural </a:t>
            </a:r>
            <a:r>
              <a:rPr lang="en-GB" sz="3600" b="1" dirty="0"/>
              <a:t>-</a:t>
            </a:r>
            <a:r>
              <a:rPr lang="en-GB" sz="3600" b="1" i="1" dirty="0">
                <a:solidFill>
                  <a:srgbClr val="0000FF"/>
                </a:solidFill>
              </a:rPr>
              <a:t>s</a:t>
            </a:r>
            <a:r>
              <a:rPr lang="en-GB" sz="3600" b="1" dirty="0">
                <a:solidFill>
                  <a:srgbClr val="0000FF"/>
                </a:solidFill>
              </a:rPr>
              <a:t> </a:t>
            </a:r>
            <a:r>
              <a:rPr lang="en-GB" sz="3600" b="1" dirty="0"/>
              <a:t>and</a:t>
            </a:r>
            <a:r>
              <a:rPr lang="en-GB" sz="3600" b="1" dirty="0">
                <a:solidFill>
                  <a:srgbClr val="0000FF"/>
                </a:solidFill>
              </a:rPr>
              <a:t> </a:t>
            </a:r>
            <a:r>
              <a:rPr lang="en-GB" sz="3600" b="1" dirty="0">
                <a:solidFill>
                  <a:srgbClr val="008000"/>
                </a:solidFill>
              </a:rPr>
              <a:t>possessive </a:t>
            </a:r>
            <a:r>
              <a:rPr lang="en-GB" sz="3600" b="1" dirty="0"/>
              <a:t>-</a:t>
            </a:r>
            <a:r>
              <a:rPr lang="en-GB" sz="3600" b="1" dirty="0">
                <a:solidFill>
                  <a:srgbClr val="008000"/>
                </a:solidFill>
              </a:rPr>
              <a:t> </a:t>
            </a:r>
            <a:r>
              <a:rPr lang="en-GB" sz="3600" b="1" i="1" dirty="0">
                <a:solidFill>
                  <a:srgbClr val="008000"/>
                </a:solidFill>
              </a:rPr>
              <a:t>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952" y="1613118"/>
            <a:ext cx="9581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white clouds were flying.</a:t>
            </a:r>
          </a:p>
          <a:p>
            <a:r>
              <a:rPr lang="en-GB" sz="2800" dirty="0"/>
              <a:t>The white cloud’s were flying.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4952" y="5277555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Which sentence is correct in each pair?</a:t>
            </a:r>
            <a:endParaRPr lang="en-GB" sz="2000" i="1" dirty="0">
              <a:solidFill>
                <a:schemeClr val="accent1">
                  <a:lumMod val="75000"/>
                </a:schemeClr>
              </a:solidFill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259287" y="1638629"/>
            <a:ext cx="2145003" cy="1064891"/>
          </a:xfrm>
          <a:prstGeom prst="wedgeRoundRectCallout">
            <a:avLst>
              <a:gd name="adj1" fmla="val 74098"/>
              <a:gd name="adj2" fmla="val -357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800" b="1" dirty="0">
                <a:solidFill>
                  <a:srgbClr val="0000FF"/>
                </a:solidFill>
              </a:rPr>
              <a:t>Plural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- add </a:t>
            </a:r>
            <a:r>
              <a:rPr lang="en-GB" sz="2800" b="1" dirty="0">
                <a:solidFill>
                  <a:srgbClr val="0000FF"/>
                </a:solidFill>
              </a:rPr>
              <a:t>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952" y="3768411"/>
            <a:ext cx="9581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winds song was calling. </a:t>
            </a:r>
          </a:p>
          <a:p>
            <a:r>
              <a:rPr lang="en-GB" sz="2800" dirty="0"/>
              <a:t>The wind’s song was calling.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4181" y="4186971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259287" y="3622035"/>
            <a:ext cx="2145003" cy="1064891"/>
          </a:xfrm>
          <a:prstGeom prst="wedgeRoundRectCallout">
            <a:avLst>
              <a:gd name="adj1" fmla="val 74098"/>
              <a:gd name="adj2" fmla="val -357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800" b="1" dirty="0">
                <a:solidFill>
                  <a:srgbClr val="008000"/>
                </a:solidFill>
              </a:rPr>
              <a:t>Possessive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- add </a:t>
            </a:r>
            <a:r>
              <a:rPr lang="en-GB" sz="2800" b="1" dirty="0">
                <a:solidFill>
                  <a:srgbClr val="008000"/>
                </a:solidFill>
              </a:rPr>
              <a:t>’s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6215" y="1613118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1196D43-3761-6242-BBC2-55E35ADE6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56259" y="1206718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6326147-B7D0-6E48-9A83-AA31BED351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37048" y="2220937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70CBE4-D349-E74C-9488-43CC68847FA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87479" y="3071590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6877D5-19F6-FF4A-BE6C-C7E9C6D53E4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96394" y="40692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uiExpand="1" build="p"/>
      <p:bldP spid="10" grpId="0" build="p"/>
      <p:bldP spid="6" grpId="0" animBg="1"/>
      <p:bldP spid="11" grpId="0" uiExpand="1" build="p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Plural </a:t>
            </a:r>
            <a:r>
              <a:rPr lang="en-GB" sz="3600" b="1" dirty="0">
                <a:solidFill>
                  <a:srgbClr val="008000"/>
                </a:solidFill>
              </a:rPr>
              <a:t>Possessive - </a:t>
            </a:r>
            <a:r>
              <a:rPr lang="en-GB" sz="3600" b="1" i="1" dirty="0">
                <a:solidFill>
                  <a:srgbClr val="008000"/>
                </a:solidFill>
              </a:rPr>
              <a:t>s</a:t>
            </a:r>
          </a:p>
          <a:p>
            <a:pPr algn="ctr"/>
            <a:r>
              <a:rPr lang="en-GB" sz="3200" dirty="0"/>
              <a:t>If the </a:t>
            </a:r>
            <a:r>
              <a:rPr lang="en-GB" sz="3200" b="1" dirty="0"/>
              <a:t>noun</a:t>
            </a:r>
            <a:r>
              <a:rPr lang="en-GB" sz="3200" dirty="0"/>
              <a:t> already ends in </a:t>
            </a:r>
            <a:r>
              <a:rPr lang="en-GB" sz="3200" b="1" dirty="0">
                <a:solidFill>
                  <a:srgbClr val="0000FF"/>
                </a:solidFill>
              </a:rPr>
              <a:t>s</a:t>
            </a:r>
            <a:r>
              <a:rPr lang="en-GB" sz="3200" dirty="0"/>
              <a:t> because it is </a:t>
            </a:r>
            <a:r>
              <a:rPr lang="en-GB" sz="3200" b="1" dirty="0">
                <a:solidFill>
                  <a:srgbClr val="0000FF"/>
                </a:solidFill>
              </a:rPr>
              <a:t>plural</a:t>
            </a:r>
            <a:r>
              <a:rPr lang="en-GB" sz="3200" dirty="0"/>
              <a:t>…</a:t>
            </a:r>
            <a:endParaRPr lang="en-GB" sz="3200" b="1" dirty="0">
              <a:solidFill>
                <a:srgbClr val="0000FF"/>
              </a:solidFill>
            </a:endParaRPr>
          </a:p>
          <a:p>
            <a:pPr algn="ctr"/>
            <a:r>
              <a:rPr lang="en-GB" sz="3200" dirty="0"/>
              <a:t>add </a:t>
            </a:r>
            <a:r>
              <a:rPr lang="en-GB" sz="3200" b="1" dirty="0">
                <a:solidFill>
                  <a:srgbClr val="008000"/>
                </a:solidFill>
              </a:rPr>
              <a:t>’</a:t>
            </a:r>
            <a:r>
              <a:rPr lang="en-GB" sz="3200" dirty="0"/>
              <a:t> to the end of that </a:t>
            </a:r>
            <a:r>
              <a:rPr lang="en-GB" sz="3200" b="1" dirty="0"/>
              <a:t>noun</a:t>
            </a:r>
            <a:r>
              <a:rPr lang="en-GB" sz="32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8734" y="2947290"/>
            <a:ext cx="2150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wolf</a:t>
            </a:r>
          </a:p>
          <a:p>
            <a:r>
              <a:rPr lang="en-GB" sz="2800" b="1" dirty="0"/>
              <a:t>wolves</a:t>
            </a:r>
          </a:p>
          <a:p>
            <a:r>
              <a:rPr lang="en-GB" sz="2800" b="1" dirty="0"/>
              <a:t>wolf</a:t>
            </a:r>
          </a:p>
          <a:p>
            <a:r>
              <a:rPr lang="en-GB" sz="2800" b="1" dirty="0"/>
              <a:t>wolves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1566" y="2947290"/>
            <a:ext cx="6264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</a:t>
            </a:r>
            <a:r>
              <a:rPr lang="en-GB" sz="2800" b="1" dirty="0"/>
              <a:t>wolf</a:t>
            </a:r>
            <a:r>
              <a:rPr lang="en-GB" sz="2800" b="1" dirty="0">
                <a:solidFill>
                  <a:srgbClr val="008000"/>
                </a:solidFill>
              </a:rPr>
              <a:t>’s </a:t>
            </a:r>
            <a:r>
              <a:rPr lang="en-GB" sz="2800" dirty="0"/>
              <a:t>fangs</a:t>
            </a:r>
          </a:p>
          <a:p>
            <a:r>
              <a:rPr lang="en-GB" sz="2800" dirty="0"/>
              <a:t>the </a:t>
            </a:r>
            <a:r>
              <a:rPr lang="en-GB" sz="2800" b="1" dirty="0"/>
              <a:t>wolves</a:t>
            </a:r>
            <a:r>
              <a:rPr lang="en-GB" sz="2800" b="1" dirty="0">
                <a:solidFill>
                  <a:srgbClr val="008000"/>
                </a:solidFill>
              </a:rPr>
              <a:t>’ </a:t>
            </a:r>
            <a:r>
              <a:rPr lang="en-GB" sz="2800" dirty="0"/>
              <a:t>fangs </a:t>
            </a:r>
          </a:p>
          <a:p>
            <a:r>
              <a:rPr lang="en-GB" sz="2800" dirty="0"/>
              <a:t>the </a:t>
            </a:r>
            <a:r>
              <a:rPr lang="en-GB" sz="2800" b="1" dirty="0"/>
              <a:t>wolf</a:t>
            </a:r>
            <a:r>
              <a:rPr lang="en-GB" sz="2800" b="1" dirty="0">
                <a:solidFill>
                  <a:srgbClr val="008000"/>
                </a:solidFill>
              </a:rPr>
              <a:t>’s </a:t>
            </a:r>
            <a:r>
              <a:rPr lang="en-GB" sz="2800" dirty="0"/>
              <a:t>blood</a:t>
            </a:r>
          </a:p>
          <a:p>
            <a:r>
              <a:rPr lang="en-GB" sz="2800" dirty="0"/>
              <a:t>the </a:t>
            </a:r>
            <a:r>
              <a:rPr lang="en-GB" sz="2800" b="1" dirty="0"/>
              <a:t>wolves</a:t>
            </a:r>
            <a:r>
              <a:rPr lang="en-GB" sz="2800" b="1" dirty="0">
                <a:solidFill>
                  <a:srgbClr val="008000"/>
                </a:solidFill>
              </a:rPr>
              <a:t>’</a:t>
            </a:r>
            <a:r>
              <a:rPr lang="en-GB" sz="2800" dirty="0"/>
              <a:t> blood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610" y="5931425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If we added another </a:t>
            </a:r>
            <a:r>
              <a:rPr lang="en-GB" sz="2800" b="1" i="1" dirty="0"/>
              <a:t>s</a:t>
            </a:r>
            <a:r>
              <a:rPr lang="en-GB" sz="2800" dirty="0"/>
              <a:t> to a </a:t>
            </a:r>
            <a:r>
              <a:rPr lang="en-GB" sz="2800" b="1" dirty="0"/>
              <a:t>plural noun </a:t>
            </a:r>
            <a:r>
              <a:rPr lang="en-GB" sz="2800" dirty="0"/>
              <a:t>it would be hard to say!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9616" y="3194738"/>
            <a:ext cx="356316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rgbClr val="008000"/>
                </a:solidFill>
              </a:rPr>
              <a:t>’</a:t>
            </a:r>
            <a:r>
              <a:rPr lang="en-GB" sz="2800" b="1" dirty="0">
                <a:solidFill>
                  <a:srgbClr val="0000FF"/>
                </a:solidFill>
              </a:rPr>
              <a:t> </a:t>
            </a:r>
            <a:r>
              <a:rPr lang="en-GB" sz="2800" dirty="0"/>
              <a:t>goes at the end of the </a:t>
            </a:r>
            <a:r>
              <a:rPr lang="en-GB" sz="2800" b="1" dirty="0"/>
              <a:t>noun</a:t>
            </a:r>
            <a:r>
              <a:rPr lang="en-GB" sz="28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DC772-ABDC-AF4E-A49F-16A493188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185" y="977351"/>
            <a:ext cx="1315922" cy="1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84A92A-CA2A-B848-AD07-3EDA34F975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9125" y="4244288"/>
            <a:ext cx="2624141" cy="15501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68161E-0F44-684C-92CD-E1FCB27C6839}"/>
              </a:ext>
            </a:extLst>
          </p:cNvPr>
          <p:cNvSpPr/>
          <p:nvPr/>
        </p:nvSpPr>
        <p:spPr>
          <a:xfrm>
            <a:off x="785610" y="2110580"/>
            <a:ext cx="60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wolf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5ECBFF-74EC-EE47-91FE-093195CC96DC}"/>
              </a:ext>
            </a:extLst>
          </p:cNvPr>
          <p:cNvSpPr/>
          <p:nvPr/>
        </p:nvSpPr>
        <p:spPr>
          <a:xfrm>
            <a:off x="8945549" y="5523301"/>
            <a:ext cx="847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wolves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C92EF05-9543-0246-81E3-0CF697D04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05012" y="676000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690104F-E96D-904E-828D-B76BB8C939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05012" y="1448915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93A857D-DE1A-4D41-866B-19DABF2F480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05012" y="21884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6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uiExpand="1" build="p"/>
      <p:bldP spid="9" grpId="0" uiExpand="1" build="p"/>
      <p:bldP spid="10" grpId="0" build="p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736" y="466804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Plural </a:t>
            </a:r>
            <a:r>
              <a:rPr lang="en-GB" sz="3600" b="1" dirty="0">
                <a:solidFill>
                  <a:srgbClr val="008000"/>
                </a:solidFill>
              </a:rPr>
              <a:t>Possessive - </a:t>
            </a:r>
            <a:r>
              <a:rPr lang="en-GB" sz="3600" b="1" i="1" dirty="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143" y="1309909"/>
            <a:ext cx="7092218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/>
              <a:t>The wolves’ fangs were bared at the doe.</a:t>
            </a:r>
          </a:p>
          <a:p>
            <a:pPr>
              <a:lnSpc>
                <a:spcPct val="200000"/>
              </a:lnSpc>
            </a:pPr>
            <a:r>
              <a:rPr lang="en-GB" sz="2800" dirty="0"/>
              <a:t>The wolf’s fangs were bared at the doe.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130" y="5610061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Match the punctuation to the description.</a:t>
            </a:r>
            <a:endParaRPr lang="en-GB" sz="2000" i="1" dirty="0">
              <a:solidFill>
                <a:schemeClr val="accent1">
                  <a:lumMod val="75000"/>
                </a:schemeClr>
              </a:solidFill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5252" y="1349514"/>
            <a:ext cx="432418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fangs which belonged to </a:t>
            </a:r>
            <a:r>
              <a:rPr lang="en-GB" sz="2000" b="1" dirty="0"/>
              <a:t>one wolf </a:t>
            </a:r>
            <a:r>
              <a:rPr lang="en-GB" sz="2000" dirty="0"/>
              <a:t>were bared at the doe.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5252" y="2285304"/>
            <a:ext cx="432418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fangs which belonged to </a:t>
            </a:r>
            <a:r>
              <a:rPr lang="en-GB" sz="2000" b="1" dirty="0"/>
              <a:t>all of the wolves </a:t>
            </a:r>
            <a:r>
              <a:rPr lang="en-GB" sz="2000" dirty="0"/>
              <a:t>were bared at the doe.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6237513" y="2002915"/>
            <a:ext cx="1367739" cy="671830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endCxn id="14" idx="1"/>
          </p:cNvCxnSpPr>
          <p:nvPr/>
        </p:nvCxnSpPr>
        <p:spPr>
          <a:xfrm flipV="1">
            <a:off x="6096000" y="1703457"/>
            <a:ext cx="1509252" cy="1088958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743" y="3409316"/>
            <a:ext cx="7220197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/>
              <a:t>The wolves sheltered under the tree’s</a:t>
            </a:r>
            <a:r>
              <a:rPr lang="en-GB" sz="2800" b="1" dirty="0"/>
              <a:t> </a:t>
            </a:r>
            <a:r>
              <a:rPr lang="en-GB" sz="2800" dirty="0"/>
              <a:t>branches.</a:t>
            </a:r>
          </a:p>
          <a:p>
            <a:pPr>
              <a:lnSpc>
                <a:spcPct val="200000"/>
              </a:lnSpc>
            </a:pPr>
            <a:r>
              <a:rPr lang="en-GB" sz="2800" dirty="0"/>
              <a:t>The wolves sheltered under the trees’ branches.</a:t>
            </a:r>
          </a:p>
          <a:p>
            <a:pPr>
              <a:lnSpc>
                <a:spcPct val="200000"/>
              </a:lnSpc>
            </a:pP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05252" y="3577227"/>
            <a:ext cx="432418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branches which belonged to </a:t>
            </a:r>
            <a:r>
              <a:rPr lang="en-GB" sz="2000" b="1" dirty="0"/>
              <a:t>one tree </a:t>
            </a:r>
            <a:r>
              <a:rPr lang="en-GB" sz="2000" dirty="0"/>
              <a:t>had wolves sheltering underneath.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5252" y="4513017"/>
            <a:ext cx="4324184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branches which belonged to </a:t>
            </a:r>
            <a:r>
              <a:rPr lang="en-GB" sz="2000" b="1" dirty="0"/>
              <a:t>several trees </a:t>
            </a:r>
            <a:r>
              <a:rPr lang="en-GB" sz="2000" dirty="0"/>
              <a:t>had wolves sheltering underneath.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7108595" y="3931170"/>
            <a:ext cx="442771" cy="142066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7106935" y="4939567"/>
            <a:ext cx="444431" cy="107185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2"/>
          <p:cNvSpPr/>
          <p:nvPr/>
        </p:nvSpPr>
        <p:spPr>
          <a:xfrm>
            <a:off x="790463" y="687178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D214217-D9DC-DD44-B146-CFBA74C71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1764" y="2291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10" grpId="0" build="p"/>
      <p:bldP spid="14" grpId="0" animBg="1"/>
      <p:bldP spid="15" grpId="0" animBg="1"/>
      <p:bldP spid="21" grpId="0" uiExpand="1" build="p"/>
      <p:bldP spid="22" grpId="0" animBg="1"/>
      <p:bldP spid="2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415</Words>
  <Application>Microsoft Office PowerPoint</Application>
  <PresentationFormat>Widescreen</PresentationFormat>
  <Paragraphs>88</Paragraphs>
  <Slides>8</Slides>
  <Notes>7</Notes>
  <HiddenSlides>0</HiddenSlides>
  <MMClips>18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Mincho</vt:lpstr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 Do you know the difference between plural - s and possessive – ’s?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Gower</dc:creator>
  <cp:lastModifiedBy>HP</cp:lastModifiedBy>
  <cp:revision>23</cp:revision>
  <dcterms:created xsi:type="dcterms:W3CDTF">2020-01-06T17:27:33Z</dcterms:created>
  <dcterms:modified xsi:type="dcterms:W3CDTF">2020-05-14T15:10:18Z</dcterms:modified>
</cp:coreProperties>
</file>