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96" r:id="rId2"/>
    <p:sldId id="304" r:id="rId3"/>
    <p:sldId id="30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BDD7EE"/>
    <a:srgbClr val="E6E6E6"/>
    <a:srgbClr val="FFE699"/>
    <a:srgbClr val="F2F2F2"/>
    <a:srgbClr val="FFF2CC"/>
    <a:srgbClr val="EA7600"/>
    <a:srgbClr val="253746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8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11/06/2020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26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26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26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4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7.m4a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slideLayout" Target="../slideLayouts/slideLayout12.xml"/><Relationship Id="rId5" Type="http://schemas.microsoft.com/office/2007/relationships/media" Target="../media/media6.m4a"/><Relationship Id="rId10" Type="http://schemas.openxmlformats.org/officeDocument/2006/relationships/audio" Target="../media/media8.m4a"/><Relationship Id="rId4" Type="http://schemas.openxmlformats.org/officeDocument/2006/relationships/audio" Target="../media/media5.m4a"/><Relationship Id="rId9" Type="http://schemas.microsoft.com/office/2007/relationships/media" Target="../media/media8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image" Target="../media/image2.png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notesSlide" Target="../notesSlides/notesSlide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slideLayout" Target="../slideLayouts/slideLayout12.xml"/><Relationship Id="rId5" Type="http://schemas.microsoft.com/office/2007/relationships/media" Target="../media/media11.m4a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Divide 2-digit numbers by 1-digit numbers (with remainders), using a ‘compact’ vertical layout.</a:t>
            </a:r>
          </a:p>
        </p:txBody>
      </p:sp>
      <p:sp>
        <p:nvSpPr>
          <p:cNvPr id="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 flipH="1">
            <a:off x="5711883" y="766352"/>
            <a:ext cx="3287878" cy="1560026"/>
          </a:xfrm>
          <a:prstGeom prst="wedgeEllipseCallout">
            <a:avLst>
              <a:gd name="adj1" fmla="val -46421"/>
              <a:gd name="adj2" fmla="val 5482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rgbClr val="253746"/>
                </a:solidFill>
              </a:rPr>
              <a:t>17 left to reach 47.</a:t>
            </a:r>
            <a:br>
              <a:rPr lang="en-GB" sz="1900" b="1" dirty="0">
                <a:solidFill>
                  <a:srgbClr val="253746"/>
                </a:solidFill>
              </a:rPr>
            </a:br>
            <a:r>
              <a:rPr lang="en-GB" sz="1900" b="1" dirty="0">
                <a:solidFill>
                  <a:srgbClr val="253746"/>
                </a:solidFill>
              </a:rPr>
              <a:t>How many 3s</a:t>
            </a:r>
            <a:br>
              <a:rPr lang="en-GB" sz="1900" b="1" dirty="0">
                <a:solidFill>
                  <a:srgbClr val="253746"/>
                </a:solidFill>
              </a:rPr>
            </a:br>
            <a:r>
              <a:rPr lang="en-GB" sz="1900" b="1" dirty="0">
                <a:solidFill>
                  <a:srgbClr val="253746"/>
                </a:solidFill>
              </a:rPr>
              <a:t>are in 17 ?</a:t>
            </a:r>
            <a:br>
              <a:rPr lang="en-GB" sz="1900" b="1" dirty="0">
                <a:solidFill>
                  <a:srgbClr val="253746"/>
                </a:solidFill>
              </a:rPr>
            </a:br>
            <a:r>
              <a:rPr lang="en-GB" sz="1900" b="1" dirty="0">
                <a:solidFill>
                  <a:srgbClr val="253746"/>
                </a:solidFill>
              </a:rPr>
              <a:t>How many left over?</a:t>
            </a:r>
            <a:endParaRPr lang="en-GB" sz="1900" b="1" dirty="0">
              <a:solidFill>
                <a:srgbClr val="C00000"/>
              </a:solidFill>
            </a:endParaRP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 flipH="1">
            <a:off x="298774" y="2136005"/>
            <a:ext cx="2476526" cy="1276143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try 47 ÷ 3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by ‘chunking’ on an empty number line.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97318" y="3888805"/>
            <a:ext cx="8686800" cy="1805045"/>
          </a:xfrm>
          <a:prstGeom prst="roundRect">
            <a:avLst/>
          </a:prstGeom>
          <a:solidFill>
            <a:schemeClr val="bg1"/>
          </a:solidFill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359968" y="4968000"/>
            <a:ext cx="8431974" cy="543306"/>
            <a:chOff x="288252" y="2800891"/>
            <a:chExt cx="8431974" cy="54330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CE4A468-6F69-406C-8CD9-BE2BBF86E186}"/>
                </a:ext>
              </a:extLst>
            </p:cNvPr>
            <p:cNvCxnSpPr>
              <a:cxnSpLocks/>
            </p:cNvCxnSpPr>
            <p:nvPr/>
          </p:nvCxnSpPr>
          <p:spPr>
            <a:xfrm>
              <a:off x="288252" y="2801262"/>
              <a:ext cx="8361500" cy="26483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D4A09AE-4680-4B43-A066-74268A0FD51C}"/>
                </a:ext>
              </a:extLst>
            </p:cNvPr>
            <p:cNvCxnSpPr/>
            <p:nvPr/>
          </p:nvCxnSpPr>
          <p:spPr>
            <a:xfrm flipH="1">
              <a:off x="660415" y="2800891"/>
              <a:ext cx="1" cy="14400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4E06B5-6B8E-4FDF-A630-55B3FBC26ABC}"/>
                </a:ext>
              </a:extLst>
            </p:cNvPr>
            <p:cNvSpPr txBox="1"/>
            <p:nvPr/>
          </p:nvSpPr>
          <p:spPr>
            <a:xfrm>
              <a:off x="379818" y="2944087"/>
              <a:ext cx="507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CDBA70-0A57-4E65-B5EF-A593D2C73A45}"/>
                </a:ext>
              </a:extLst>
            </p:cNvPr>
            <p:cNvCxnSpPr/>
            <p:nvPr/>
          </p:nvCxnSpPr>
          <p:spPr>
            <a:xfrm flipH="1">
              <a:off x="8394009" y="2833291"/>
              <a:ext cx="0" cy="14400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272836-477B-4AF0-9523-7688E0A4D05F}"/>
                </a:ext>
              </a:extLst>
            </p:cNvPr>
            <p:cNvSpPr txBox="1"/>
            <p:nvPr/>
          </p:nvSpPr>
          <p:spPr>
            <a:xfrm>
              <a:off x="8037405" y="2944087"/>
              <a:ext cx="682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noProof="0" dirty="0">
                  <a:solidFill>
                    <a:srgbClr val="002060"/>
                  </a:solidFill>
                  <a:latin typeface="Calibri" panose="020F0502020204030204"/>
                </a:rPr>
                <a:t>47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58DA44-7529-466C-8E69-09F82595F084}"/>
              </a:ext>
            </a:extLst>
          </p:cNvPr>
          <p:cNvGrpSpPr/>
          <p:nvPr/>
        </p:nvGrpSpPr>
        <p:grpSpPr>
          <a:xfrm>
            <a:off x="705310" y="3878551"/>
            <a:ext cx="5354334" cy="1572460"/>
            <a:chOff x="3078368" y="3592879"/>
            <a:chExt cx="4639644" cy="157402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8810B6-7EDE-4D53-8ED9-4FD97B6B0931}"/>
                </a:ext>
              </a:extLst>
            </p:cNvPr>
            <p:cNvCxnSpPr/>
            <p:nvPr/>
          </p:nvCxnSpPr>
          <p:spPr>
            <a:xfrm flipH="1">
              <a:off x="7433852" y="4679602"/>
              <a:ext cx="1" cy="14400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513EC3-334F-4446-B560-F381F56F9AF4}"/>
                </a:ext>
              </a:extLst>
            </p:cNvPr>
            <p:cNvSpPr txBox="1"/>
            <p:nvPr/>
          </p:nvSpPr>
          <p:spPr>
            <a:xfrm>
              <a:off x="7012677" y="4766393"/>
              <a:ext cx="705335" cy="400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noProof="0" dirty="0">
                  <a:solidFill>
                    <a:schemeClr val="tx2">
                      <a:lumMod val="75000"/>
                    </a:schemeClr>
                  </a:solidFill>
                  <a:latin typeface="Calibri" panose="020F0502020204030204"/>
                </a:rPr>
                <a:t>   </a:t>
              </a:r>
              <a:r>
                <a:rPr lang="en-GB" sz="2000" b="1" noProof="0" dirty="0">
                  <a:solidFill>
                    <a:schemeClr val="tx2">
                      <a:lumMod val="75000"/>
                    </a:schemeClr>
                  </a:solidFill>
                  <a:latin typeface="Calibri" panose="020F0502020204030204"/>
                </a:rPr>
                <a:t>30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6ADB8D8-BF4C-4D10-B272-1163B81DC0F1}"/>
                </a:ext>
              </a:extLst>
            </p:cNvPr>
            <p:cNvGrpSpPr/>
            <p:nvPr/>
          </p:nvGrpSpPr>
          <p:grpSpPr>
            <a:xfrm>
              <a:off x="3078368" y="3592879"/>
              <a:ext cx="4351549" cy="1087754"/>
              <a:chOff x="4770084" y="3316025"/>
              <a:chExt cx="5548117" cy="1384943"/>
            </a:xfrm>
          </p:grpSpPr>
          <p:sp>
            <p:nvSpPr>
              <p:cNvPr id="32" name="Freeform: Shape 18">
                <a:extLst>
                  <a:ext uri="{FF2B5EF4-FFF2-40B4-BE49-F238E27FC236}">
                    <a16:creationId xmlns:a16="http://schemas.microsoft.com/office/drawing/2014/main" id="{F8B3CF0D-E8CB-4005-B30E-751CC460478A}"/>
                  </a:ext>
                </a:extLst>
              </p:cNvPr>
              <p:cNvSpPr/>
              <p:nvPr/>
            </p:nvSpPr>
            <p:spPr>
              <a:xfrm>
                <a:off x="4770084" y="3794495"/>
                <a:ext cx="5548117" cy="906473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67BC702-F97F-44C6-91F8-3239F32EBB9B}"/>
                  </a:ext>
                </a:extLst>
              </p:cNvPr>
              <p:cNvSpPr txBox="1"/>
              <p:nvPr/>
            </p:nvSpPr>
            <p:spPr>
              <a:xfrm>
                <a:off x="6942968" y="3316025"/>
                <a:ext cx="1375825" cy="5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1" dirty="0">
                    <a:solidFill>
                      <a:srgbClr val="C00000"/>
                    </a:solidFill>
                    <a:latin typeface="Calibri" panose="020F0502020204030204"/>
                  </a:rPr>
                  <a:t>10 </a:t>
                </a:r>
                <a:r>
                  <a:rPr lang="en-GB" sz="2000" b="1" dirty="0">
                    <a:solidFill>
                      <a:srgbClr val="253746"/>
                    </a:solidFill>
                    <a:latin typeface="Calibri" panose="020F0502020204030204"/>
                  </a:rPr>
                  <a:t>× 3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5727168" y="3984446"/>
            <a:ext cx="2877429" cy="1537735"/>
            <a:chOff x="5230367" y="3984446"/>
            <a:chExt cx="2690562" cy="15377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BF08016-41FC-43E0-AC41-55EAA089F540}"/>
                </a:ext>
              </a:extLst>
            </p:cNvPr>
            <p:cNvGrpSpPr/>
            <p:nvPr/>
          </p:nvGrpSpPr>
          <p:grpSpPr>
            <a:xfrm>
              <a:off x="5230367" y="3984446"/>
              <a:ext cx="2219089" cy="999540"/>
              <a:chOff x="5878181" y="3429029"/>
              <a:chExt cx="5454209" cy="1272624"/>
            </a:xfrm>
          </p:grpSpPr>
          <p:sp>
            <p:nvSpPr>
              <p:cNvPr id="38" name="Freeform: Shape 18">
                <a:extLst>
                  <a:ext uri="{FF2B5EF4-FFF2-40B4-BE49-F238E27FC236}">
                    <a16:creationId xmlns:a16="http://schemas.microsoft.com/office/drawing/2014/main" id="{514ADB62-CA5F-490D-8E40-E54C89CE70CA}"/>
                  </a:ext>
                </a:extLst>
              </p:cNvPr>
              <p:cNvSpPr/>
              <p:nvPr/>
            </p:nvSpPr>
            <p:spPr>
              <a:xfrm>
                <a:off x="5878181" y="3898270"/>
                <a:ext cx="5454209" cy="803383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084B8CB-469D-4C07-98BB-1DDFD244C2F5}"/>
                  </a:ext>
                </a:extLst>
              </p:cNvPr>
              <p:cNvSpPr txBox="1"/>
              <p:nvPr/>
            </p:nvSpPr>
            <p:spPr>
              <a:xfrm>
                <a:off x="7666099" y="3429029"/>
                <a:ext cx="2193312" cy="509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GB" sz="2000" b="1" dirty="0">
                    <a:solidFill>
                      <a:srgbClr val="C00000"/>
                    </a:solidFill>
                  </a:rPr>
                  <a:t>5 </a:t>
                </a:r>
                <a:r>
                  <a:rPr lang="en-GB" sz="2000" b="1" dirty="0">
                    <a:solidFill>
                      <a:srgbClr val="253746"/>
                    </a:solidFill>
                  </a:rPr>
                  <a:t>× 3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8810B6-7EDE-4D53-8ED9-4FD97B6B0931}"/>
                </a:ext>
              </a:extLst>
            </p:cNvPr>
            <p:cNvCxnSpPr/>
            <p:nvPr/>
          </p:nvCxnSpPr>
          <p:spPr>
            <a:xfrm flipH="1">
              <a:off x="7459984" y="4972738"/>
              <a:ext cx="1" cy="143857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6513EC3-334F-4446-B560-F381F56F9AF4}"/>
                </a:ext>
              </a:extLst>
            </p:cNvPr>
            <p:cNvSpPr txBox="1"/>
            <p:nvPr/>
          </p:nvSpPr>
          <p:spPr>
            <a:xfrm>
              <a:off x="6830029" y="5122468"/>
              <a:ext cx="1090900" cy="399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noProof="0" dirty="0">
                  <a:solidFill>
                    <a:schemeClr val="tx2">
                      <a:lumMod val="75000"/>
                    </a:schemeClr>
                  </a:solidFill>
                  <a:latin typeface="Calibri" panose="020F0502020204030204"/>
                </a:rPr>
                <a:t>   </a:t>
              </a:r>
              <a:r>
                <a:rPr lang="en-GB" sz="2000" b="1" noProof="0" dirty="0">
                  <a:solidFill>
                    <a:schemeClr val="tx2">
                      <a:lumMod val="75000"/>
                    </a:schemeClr>
                  </a:solidFill>
                  <a:latin typeface="Calibri" panose="020F0502020204030204"/>
                </a:rPr>
                <a:t>45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084B8CB-469D-4C07-98BB-1DDFD244C2F5}"/>
              </a:ext>
            </a:extLst>
          </p:cNvPr>
          <p:cNvSpPr txBox="1"/>
          <p:nvPr/>
        </p:nvSpPr>
        <p:spPr>
          <a:xfrm>
            <a:off x="8018582" y="4655805"/>
            <a:ext cx="55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GB" sz="2000" b="1" dirty="0">
                <a:solidFill>
                  <a:srgbClr val="C00000"/>
                </a:solidFill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 flipH="1">
            <a:off x="2790585" y="899822"/>
            <a:ext cx="2838220" cy="1758744"/>
          </a:xfrm>
          <a:prstGeom prst="wedgeEllipseCallout">
            <a:avLst>
              <a:gd name="adj1" fmla="val 45570"/>
              <a:gd name="adj2" fmla="val -497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rgbClr val="253746"/>
                </a:solidFill>
              </a:rPr>
              <a:t>How many 3s</a:t>
            </a:r>
            <a:br>
              <a:rPr lang="en-GB" sz="1900" b="1" dirty="0">
                <a:solidFill>
                  <a:srgbClr val="253746"/>
                </a:solidFill>
              </a:rPr>
            </a:br>
            <a:r>
              <a:rPr lang="en-GB" sz="1900" b="1" dirty="0">
                <a:solidFill>
                  <a:srgbClr val="253746"/>
                </a:solidFill>
              </a:rPr>
              <a:t>are in 47?</a:t>
            </a:r>
          </a:p>
          <a:p>
            <a:pPr algn="ctr"/>
            <a:r>
              <a:rPr lang="en-GB" sz="1900" b="1" dirty="0">
                <a:solidFill>
                  <a:srgbClr val="253746"/>
                </a:solidFill>
              </a:rPr>
              <a:t>More than 10? Fewer than 10? More than 20? </a:t>
            </a:r>
            <a:endParaRPr lang="en-GB" sz="1900" b="1" dirty="0">
              <a:solidFill>
                <a:srgbClr val="C00000"/>
              </a:solidFill>
            </a:endParaRPr>
          </a:p>
        </p:txBody>
      </p:sp>
      <p:sp>
        <p:nvSpPr>
          <p:cNvPr id="4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 flipH="1">
            <a:off x="4891332" y="2464810"/>
            <a:ext cx="3129932" cy="1276143"/>
          </a:xfrm>
          <a:prstGeom prst="wedgeEllipseCallout">
            <a:avLst>
              <a:gd name="adj1" fmla="val -39130"/>
              <a:gd name="adj2" fmla="val 6872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47 ÷ 3 = </a:t>
            </a:r>
            <a:r>
              <a:rPr lang="en-GB" sz="2000" b="1" dirty="0">
                <a:solidFill>
                  <a:srgbClr val="C00000"/>
                </a:solidFill>
              </a:rPr>
              <a:t>15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r </a:t>
            </a:r>
            <a:r>
              <a:rPr lang="en-GB" sz="2000" b="1" dirty="0">
                <a:solidFill>
                  <a:srgbClr val="C00000"/>
                </a:solidFill>
              </a:rPr>
              <a:t>2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Can you see why?</a:t>
            </a:r>
            <a:endParaRPr lang="en-GB" sz="2000" b="1" dirty="0">
              <a:solidFill>
                <a:srgbClr val="C00000"/>
              </a:solidFill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8C00722-9D0B-5546-85D5-D0FAEA21E6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91959" y="1388318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B8D1BC0-DE32-364C-865F-5FE28C0A6C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91959" y="2464102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6D6FA85-1777-964D-A2A6-33BB84DD095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91959" y="35398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3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1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4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86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21" grpId="0" animBg="1"/>
      <p:bldP spid="40" grpId="0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Divide 2-digit numbers by 1-digit numbers (with remainders), using a ‘compact’ vertical layout.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794232" y="1031642"/>
            <a:ext cx="2217906" cy="2241395"/>
          </a:xfrm>
          <a:prstGeom prst="roundRect">
            <a:avLst/>
          </a:prstGeom>
          <a:solidFill>
            <a:schemeClr val="bg1"/>
          </a:solidFill>
          <a:ln w="222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6012374" y="1359645"/>
            <a:ext cx="10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          47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698455" y="1611645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            </a:t>
            </a:r>
            <a:r>
              <a:rPr lang="en-GB" sz="2000" b="1" dirty="0"/>
              <a:t> - 30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815832" y="2187645"/>
            <a:ext cx="1215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           </a:t>
            </a:r>
            <a:r>
              <a:rPr lang="en-GB" sz="2000" b="1" dirty="0"/>
              <a:t>- 15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010232" y="1935645"/>
            <a:ext cx="1021433" cy="400110"/>
            <a:chOff x="1643777" y="2994883"/>
            <a:chExt cx="1021433" cy="40011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219777" y="3030883"/>
              <a:ext cx="3442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643777" y="2994883"/>
              <a:ext cx="10214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/>
                <a:t>          17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960238" y="2475645"/>
            <a:ext cx="1064715" cy="400110"/>
            <a:chOff x="1620000" y="2906398"/>
            <a:chExt cx="1064715" cy="40011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245994" y="2978398"/>
              <a:ext cx="3442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620000" y="2906398"/>
              <a:ext cx="10647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/>
                <a:t>             </a:t>
              </a:r>
              <a:r>
                <a:rPr lang="en-GB" sz="20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566076" y="1431645"/>
            <a:ext cx="1005638" cy="452210"/>
            <a:chOff x="2494800" y="2592000"/>
            <a:chExt cx="637199" cy="45221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2519999" y="2592000"/>
              <a:ext cx="61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Arc 3"/>
            <p:cNvSpPr/>
            <p:nvPr/>
          </p:nvSpPr>
          <p:spPr>
            <a:xfrm>
              <a:off x="2494800" y="2592000"/>
              <a:ext cx="45719" cy="452210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5614232" y="1359645"/>
            <a:ext cx="1064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            </a:t>
            </a:r>
            <a:r>
              <a:rPr lang="en-GB" sz="2000" b="1" dirty="0"/>
              <a:t> 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76975" y="1072320"/>
            <a:ext cx="10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          </a:t>
            </a:r>
            <a:r>
              <a:rPr lang="en-GB" sz="20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97375" y="1072320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    </a:t>
            </a:r>
            <a:r>
              <a:rPr lang="en-GB" sz="2000" b="1" dirty="0">
                <a:solidFill>
                  <a:srgbClr val="C00000"/>
                </a:solidFill>
              </a:rPr>
              <a:t>      </a:t>
            </a:r>
            <a:r>
              <a:rPr lang="en-GB" sz="2000" b="1" dirty="0"/>
              <a:t>+ </a:t>
            </a:r>
            <a:r>
              <a:rPr lang="en-GB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58232" y="1071645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  </a:t>
            </a:r>
            <a:r>
              <a:rPr lang="en-GB" sz="2000" b="1" dirty="0"/>
              <a:t>    </a:t>
            </a:r>
            <a:r>
              <a:rPr lang="en-GB" sz="2000" b="1" dirty="0">
                <a:solidFill>
                  <a:srgbClr val="C00000"/>
                </a:solidFill>
              </a:rPr>
              <a:t>   </a:t>
            </a:r>
            <a:r>
              <a:rPr lang="en-GB" sz="2000" b="1" dirty="0"/>
              <a:t> r </a:t>
            </a:r>
            <a:r>
              <a:rPr lang="en-GB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 flipH="1">
            <a:off x="1922515" y="734536"/>
            <a:ext cx="3462704" cy="1119819"/>
          </a:xfrm>
          <a:prstGeom prst="wedgeEllipseCallout">
            <a:avLst>
              <a:gd name="adj1" fmla="val 45570"/>
              <a:gd name="adj2" fmla="val -497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Another way to record 47 ÷ 3 is to set it out using a ‘bus shelter’!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4" name="Speech Bubble: Rectangle with Corners Rounded 10">
            <a:extLst>
              <a:ext uri="{FF2B5EF4-FFF2-40B4-BE49-F238E27FC236}">
                <a16:creationId xmlns:a16="http://schemas.microsoft.com/office/drawing/2014/main" id="{50A33174-4F9D-4E57-8911-A64FD9B8442E}"/>
              </a:ext>
            </a:extLst>
          </p:cNvPr>
          <p:cNvSpPr/>
          <p:nvPr/>
        </p:nvSpPr>
        <p:spPr>
          <a:xfrm flipH="1">
            <a:off x="529289" y="1967551"/>
            <a:ext cx="5029860" cy="1375508"/>
          </a:xfrm>
          <a:prstGeom prst="wedgeEllipseCallout">
            <a:avLst>
              <a:gd name="adj1" fmla="val 45570"/>
              <a:gd name="adj2" fmla="val -497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know that </a:t>
            </a:r>
            <a:r>
              <a:rPr lang="en-GB" b="1" dirty="0">
                <a:solidFill>
                  <a:srgbClr val="C00000"/>
                </a:solidFill>
              </a:rPr>
              <a:t>10</a:t>
            </a:r>
            <a:r>
              <a:rPr lang="en-GB" b="1" dirty="0">
                <a:solidFill>
                  <a:srgbClr val="253746"/>
                </a:solidFill>
              </a:rPr>
              <a:t> 3s are 30.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Put </a:t>
            </a:r>
            <a:r>
              <a:rPr lang="en-GB" b="1" dirty="0">
                <a:solidFill>
                  <a:srgbClr val="C00000"/>
                </a:solidFill>
              </a:rPr>
              <a:t>10</a:t>
            </a:r>
            <a:r>
              <a:rPr lang="en-GB" b="1" dirty="0">
                <a:solidFill>
                  <a:srgbClr val="253746"/>
                </a:solidFill>
              </a:rPr>
              <a:t> in the answer line above 47.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 Subtract 30 from 47 leaving 17.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5" name="Speech Bubble: Rectangle with Corners Rounded 10">
            <a:extLst>
              <a:ext uri="{FF2B5EF4-FFF2-40B4-BE49-F238E27FC236}">
                <a16:creationId xmlns:a16="http://schemas.microsoft.com/office/drawing/2014/main" id="{31D53315-69B1-4403-BE76-C55C5BAB777D}"/>
              </a:ext>
            </a:extLst>
          </p:cNvPr>
          <p:cNvSpPr/>
          <p:nvPr/>
        </p:nvSpPr>
        <p:spPr>
          <a:xfrm flipH="1">
            <a:off x="792274" y="1978714"/>
            <a:ext cx="4688961" cy="1375508"/>
          </a:xfrm>
          <a:prstGeom prst="wedgeEllipseCallout">
            <a:avLst>
              <a:gd name="adj1" fmla="val 49170"/>
              <a:gd name="adj2" fmla="val -4567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know that </a:t>
            </a:r>
            <a:r>
              <a:rPr lang="en-GB" b="1" dirty="0">
                <a:solidFill>
                  <a:srgbClr val="C00000"/>
                </a:solidFill>
              </a:rPr>
              <a:t>5</a:t>
            </a:r>
            <a:r>
              <a:rPr lang="en-GB" b="1" dirty="0">
                <a:solidFill>
                  <a:srgbClr val="253746"/>
                </a:solidFill>
              </a:rPr>
              <a:t> 3s are 15.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Add </a:t>
            </a:r>
            <a:r>
              <a:rPr lang="en-GB" b="1" dirty="0">
                <a:solidFill>
                  <a:srgbClr val="C00000"/>
                </a:solidFill>
              </a:rPr>
              <a:t>5</a:t>
            </a:r>
            <a:r>
              <a:rPr lang="en-GB" b="1" dirty="0">
                <a:solidFill>
                  <a:srgbClr val="253746"/>
                </a:solidFill>
              </a:rPr>
              <a:t> to the answer line.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Subtract 15 from 17 to find the </a:t>
            </a:r>
            <a:r>
              <a:rPr lang="en-GB" b="1" dirty="0">
                <a:solidFill>
                  <a:srgbClr val="C00000"/>
                </a:solidFill>
              </a:rPr>
              <a:t>remainder</a:t>
            </a:r>
            <a:r>
              <a:rPr lang="en-GB" b="1" dirty="0">
                <a:solidFill>
                  <a:srgbClr val="253746"/>
                </a:solidFill>
              </a:rPr>
              <a:t>.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6" name="Speech Bubble: Rectangle with Corners Rounded 10">
            <a:extLst>
              <a:ext uri="{FF2B5EF4-FFF2-40B4-BE49-F238E27FC236}">
                <a16:creationId xmlns:a16="http://schemas.microsoft.com/office/drawing/2014/main" id="{45518799-C6D9-48D2-9D18-12AC8D24835D}"/>
              </a:ext>
            </a:extLst>
          </p:cNvPr>
          <p:cNvSpPr/>
          <p:nvPr/>
        </p:nvSpPr>
        <p:spPr>
          <a:xfrm flipH="1">
            <a:off x="580875" y="1983619"/>
            <a:ext cx="4900359" cy="1417245"/>
          </a:xfrm>
          <a:prstGeom prst="wedgeEllipseCallout">
            <a:avLst>
              <a:gd name="adj1" fmla="val 45570"/>
              <a:gd name="adj2" fmla="val -497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Compare the ‘bus shelter’ to ‘chunking’ on the number line.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Where do the steps in each method correspond?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6" name="Rounded Rectangle 20">
            <a:extLst>
              <a:ext uri="{FF2B5EF4-FFF2-40B4-BE49-F238E27FC236}">
                <a16:creationId xmlns:a16="http://schemas.microsoft.com/office/drawing/2014/main" id="{2CAD78D5-99DC-46CC-A58A-1229598A2049}"/>
              </a:ext>
            </a:extLst>
          </p:cNvPr>
          <p:cNvSpPr/>
          <p:nvPr/>
        </p:nvSpPr>
        <p:spPr>
          <a:xfrm>
            <a:off x="197318" y="3888805"/>
            <a:ext cx="8686800" cy="1805045"/>
          </a:xfrm>
          <a:prstGeom prst="roundRect">
            <a:avLst/>
          </a:prstGeom>
          <a:solidFill>
            <a:schemeClr val="bg1"/>
          </a:solidFill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EF205E-51E6-4CEC-8853-D6504E1B494B}"/>
              </a:ext>
            </a:extLst>
          </p:cNvPr>
          <p:cNvGrpSpPr/>
          <p:nvPr/>
        </p:nvGrpSpPr>
        <p:grpSpPr>
          <a:xfrm>
            <a:off x="359968" y="4968000"/>
            <a:ext cx="8431974" cy="543306"/>
            <a:chOff x="288252" y="2800891"/>
            <a:chExt cx="8431974" cy="54330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71DF123-8772-4167-90CD-8184AED11136}"/>
                </a:ext>
              </a:extLst>
            </p:cNvPr>
            <p:cNvCxnSpPr>
              <a:cxnSpLocks/>
            </p:cNvCxnSpPr>
            <p:nvPr/>
          </p:nvCxnSpPr>
          <p:spPr>
            <a:xfrm>
              <a:off x="288252" y="2801262"/>
              <a:ext cx="8361500" cy="26483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E5345A-5830-404B-803A-1E4D449EE914}"/>
                </a:ext>
              </a:extLst>
            </p:cNvPr>
            <p:cNvCxnSpPr/>
            <p:nvPr/>
          </p:nvCxnSpPr>
          <p:spPr>
            <a:xfrm flipH="1">
              <a:off x="660415" y="2800891"/>
              <a:ext cx="1" cy="14400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353C78-8F22-4476-AB0E-95F9F30E2511}"/>
                </a:ext>
              </a:extLst>
            </p:cNvPr>
            <p:cNvSpPr txBox="1"/>
            <p:nvPr/>
          </p:nvSpPr>
          <p:spPr>
            <a:xfrm>
              <a:off x="379818" y="2944087"/>
              <a:ext cx="507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860B039-B7B2-4921-98BC-D71014C160B1}"/>
                </a:ext>
              </a:extLst>
            </p:cNvPr>
            <p:cNvCxnSpPr/>
            <p:nvPr/>
          </p:nvCxnSpPr>
          <p:spPr>
            <a:xfrm flipH="1">
              <a:off x="8394009" y="2833291"/>
              <a:ext cx="0" cy="14400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7AF46FF-F6EA-4EE8-A85D-59D634002233}"/>
                </a:ext>
              </a:extLst>
            </p:cNvPr>
            <p:cNvSpPr txBox="1"/>
            <p:nvPr/>
          </p:nvSpPr>
          <p:spPr>
            <a:xfrm>
              <a:off x="8037405" y="2944087"/>
              <a:ext cx="682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noProof="0" dirty="0">
                  <a:solidFill>
                    <a:srgbClr val="002060"/>
                  </a:solidFill>
                  <a:latin typeface="Calibri" panose="020F0502020204030204"/>
                </a:rPr>
                <a:t>47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9313F5-9B9A-4A27-9087-EDCF6EFF533E}"/>
              </a:ext>
            </a:extLst>
          </p:cNvPr>
          <p:cNvGrpSpPr/>
          <p:nvPr/>
        </p:nvGrpSpPr>
        <p:grpSpPr>
          <a:xfrm>
            <a:off x="705310" y="3850416"/>
            <a:ext cx="5851647" cy="1657347"/>
            <a:chOff x="3078368" y="3564717"/>
            <a:chExt cx="5070576" cy="165899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CAB1B67-2D58-4845-BB32-739033DAC803}"/>
                </a:ext>
              </a:extLst>
            </p:cNvPr>
            <p:cNvCxnSpPr/>
            <p:nvPr/>
          </p:nvCxnSpPr>
          <p:spPr>
            <a:xfrm flipH="1">
              <a:off x="7433852" y="4679602"/>
              <a:ext cx="1" cy="14400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7856BD7-F492-44EC-927B-93131552D17E}"/>
                </a:ext>
              </a:extLst>
            </p:cNvPr>
            <p:cNvSpPr txBox="1"/>
            <p:nvPr/>
          </p:nvSpPr>
          <p:spPr>
            <a:xfrm>
              <a:off x="6540418" y="4823601"/>
              <a:ext cx="16085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noProof="0" dirty="0">
                  <a:solidFill>
                    <a:srgbClr val="002060"/>
                  </a:solidFill>
                  <a:latin typeface="Calibri" panose="020F0502020204030204"/>
                </a:rPr>
                <a:t>   </a:t>
              </a:r>
              <a:r>
                <a:rPr lang="en-GB" sz="2000" b="1" dirty="0">
                  <a:solidFill>
                    <a:srgbClr val="002060"/>
                  </a:solidFill>
                  <a:latin typeface="Calibri" panose="020F0502020204030204"/>
                </a:rPr>
                <a:t>30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E58D1E8-14D3-4AE4-8CF2-E1E50970C0E4}"/>
                </a:ext>
              </a:extLst>
            </p:cNvPr>
            <p:cNvGrpSpPr/>
            <p:nvPr/>
          </p:nvGrpSpPr>
          <p:grpSpPr>
            <a:xfrm>
              <a:off x="3078368" y="3564717"/>
              <a:ext cx="4351549" cy="1115918"/>
              <a:chOff x="4770084" y="3280167"/>
              <a:chExt cx="5548117" cy="1420801"/>
            </a:xfrm>
          </p:grpSpPr>
          <p:sp>
            <p:nvSpPr>
              <p:cNvPr id="38" name="Freeform: Shape 18">
                <a:extLst>
                  <a:ext uri="{FF2B5EF4-FFF2-40B4-BE49-F238E27FC236}">
                    <a16:creationId xmlns:a16="http://schemas.microsoft.com/office/drawing/2014/main" id="{0C988143-A964-4628-86A2-5C01A96595AD}"/>
                  </a:ext>
                </a:extLst>
              </p:cNvPr>
              <p:cNvSpPr/>
              <p:nvPr/>
            </p:nvSpPr>
            <p:spPr>
              <a:xfrm>
                <a:off x="4770084" y="3794495"/>
                <a:ext cx="5548117" cy="906473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E8FC92-85D8-4748-B8B9-5BD3B1BC3658}"/>
                  </a:ext>
                </a:extLst>
              </p:cNvPr>
              <p:cNvSpPr txBox="1"/>
              <p:nvPr/>
            </p:nvSpPr>
            <p:spPr>
              <a:xfrm>
                <a:off x="7005137" y="3280167"/>
                <a:ext cx="1375825" cy="5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1" dirty="0">
                    <a:solidFill>
                      <a:srgbClr val="C00000"/>
                    </a:solidFill>
                    <a:latin typeface="Calibri" panose="020F0502020204030204"/>
                  </a:rPr>
                  <a:t>10 </a:t>
                </a:r>
                <a:r>
                  <a:rPr lang="en-GB" sz="2000" b="1" dirty="0">
                    <a:solidFill>
                      <a:srgbClr val="253746"/>
                    </a:solidFill>
                    <a:latin typeface="Calibri" panose="020F0502020204030204"/>
                  </a:rPr>
                  <a:t>× 3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45D69A4-911E-45B2-BFDC-687F2E1A5A0E}"/>
              </a:ext>
            </a:extLst>
          </p:cNvPr>
          <p:cNvGrpSpPr/>
          <p:nvPr/>
        </p:nvGrpSpPr>
        <p:grpSpPr>
          <a:xfrm>
            <a:off x="5727169" y="3900034"/>
            <a:ext cx="2891497" cy="1608079"/>
            <a:chOff x="5230367" y="3900034"/>
            <a:chExt cx="2703716" cy="160807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661924E-2432-4CF5-B156-7FEB6580864F}"/>
                </a:ext>
              </a:extLst>
            </p:cNvPr>
            <p:cNvGrpSpPr/>
            <p:nvPr/>
          </p:nvGrpSpPr>
          <p:grpSpPr>
            <a:xfrm>
              <a:off x="5230367" y="3900034"/>
              <a:ext cx="2219089" cy="1083948"/>
              <a:chOff x="5878181" y="3321558"/>
              <a:chExt cx="5454209" cy="1380095"/>
            </a:xfrm>
          </p:grpSpPr>
          <p:sp>
            <p:nvSpPr>
              <p:cNvPr id="60" name="Freeform: Shape 18">
                <a:extLst>
                  <a:ext uri="{FF2B5EF4-FFF2-40B4-BE49-F238E27FC236}">
                    <a16:creationId xmlns:a16="http://schemas.microsoft.com/office/drawing/2014/main" id="{D859EED5-FE69-44FE-B815-44265DB12BE0}"/>
                  </a:ext>
                </a:extLst>
              </p:cNvPr>
              <p:cNvSpPr/>
              <p:nvPr/>
            </p:nvSpPr>
            <p:spPr>
              <a:xfrm>
                <a:off x="5878181" y="3898270"/>
                <a:ext cx="5454209" cy="803383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FD2420B-196C-4978-9A94-046F5DCFBB0E}"/>
                  </a:ext>
                </a:extLst>
              </p:cNvPr>
              <p:cNvSpPr txBox="1"/>
              <p:nvPr/>
            </p:nvSpPr>
            <p:spPr>
              <a:xfrm>
                <a:off x="7633767" y="3321558"/>
                <a:ext cx="2193312" cy="901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GB" sz="2000" b="1" dirty="0">
                    <a:solidFill>
                      <a:srgbClr val="C00000"/>
                    </a:solidFill>
                  </a:rPr>
                  <a:t>5 </a:t>
                </a:r>
                <a:r>
                  <a:rPr lang="en-GB" sz="2000" b="1" dirty="0">
                    <a:solidFill>
                      <a:srgbClr val="253746"/>
                    </a:solidFill>
                  </a:rPr>
                  <a:t>× 3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dirty="0">
                    <a:solidFill>
                      <a:srgbClr val="C00000"/>
                    </a:solidFill>
                    <a:latin typeface="Calibri" panose="020F0502020204030204"/>
                  </a:rPr>
                  <a:t> 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4F3A6CA-F0C8-428D-A3DC-7F981D871C66}"/>
                </a:ext>
              </a:extLst>
            </p:cNvPr>
            <p:cNvCxnSpPr/>
            <p:nvPr/>
          </p:nvCxnSpPr>
          <p:spPr>
            <a:xfrm flipH="1">
              <a:off x="7459984" y="4972738"/>
              <a:ext cx="1" cy="143857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B3A68C2-FF9B-4941-A506-C766A30E4E6E}"/>
                </a:ext>
              </a:extLst>
            </p:cNvPr>
            <p:cNvSpPr txBox="1"/>
            <p:nvPr/>
          </p:nvSpPr>
          <p:spPr>
            <a:xfrm>
              <a:off x="6843183" y="5108400"/>
              <a:ext cx="1090900" cy="399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noProof="0" dirty="0">
                  <a:solidFill>
                    <a:srgbClr val="002060"/>
                  </a:solidFill>
                  <a:latin typeface="Calibri" panose="020F0502020204030204"/>
                </a:rPr>
                <a:t>   </a:t>
              </a:r>
              <a:r>
                <a:rPr lang="en-GB" sz="2000" b="1" noProof="0" dirty="0">
                  <a:solidFill>
                    <a:schemeClr val="tx2">
                      <a:lumMod val="75000"/>
                    </a:schemeClr>
                  </a:solidFill>
                  <a:latin typeface="Calibri" panose="020F0502020204030204"/>
                </a:rPr>
                <a:t>45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F011D7CC-EBAE-44CC-8E1E-9619819CC05A}"/>
              </a:ext>
            </a:extLst>
          </p:cNvPr>
          <p:cNvSpPr txBox="1"/>
          <p:nvPr/>
        </p:nvSpPr>
        <p:spPr>
          <a:xfrm>
            <a:off x="7697896" y="4640911"/>
            <a:ext cx="1094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GB" sz="2000" b="1" dirty="0">
                <a:solidFill>
                  <a:srgbClr val="C00000"/>
                </a:solidFill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C00000"/>
                </a:solidFill>
                <a:latin typeface="Calibri" panose="020F0502020204030204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B525111-A2FA-1B4E-BCD4-28B860116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17159" y="440131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D420F2-C3C4-AA4E-90FF-D99DBC9DCB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66604" y="1359645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E9368FF-2F69-2D4D-AC03-519BB237C27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17159" y="2269300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342D8F4-FFC8-EE4A-8AAF-806D6670937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47999" y="3178955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68548DC-D79F-C04D-97B5-D5FAFD641DF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79449" y="43529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6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9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7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1" grpId="0" animBg="1"/>
      <p:bldP spid="43" grpId="0"/>
      <p:bldP spid="45" grpId="0"/>
      <p:bldP spid="46" grpId="0"/>
      <p:bldP spid="54" grpId="0"/>
      <p:bldP spid="56" grpId="0"/>
      <p:bldP spid="57" grpId="0"/>
      <p:bldP spid="58" grpId="0"/>
      <p:bldP spid="35" grpId="0" animBg="1"/>
      <p:bldP spid="35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26" grpId="0" animBg="1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Divide 2-digit numbers by 1-digit numbers (with remainders), using a ‘compact’ vertical layout.</a:t>
            </a:r>
          </a:p>
        </p:txBody>
      </p:sp>
      <p:sp>
        <p:nvSpPr>
          <p:cNvPr id="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 flipH="1">
            <a:off x="2280915" y="846531"/>
            <a:ext cx="2035341" cy="690324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try 68 ÷ 5. 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737082" y="828190"/>
            <a:ext cx="2217906" cy="2241395"/>
          </a:xfrm>
          <a:prstGeom prst="roundRect">
            <a:avLst/>
          </a:prstGeom>
          <a:solidFill>
            <a:schemeClr val="bg1"/>
          </a:solidFill>
          <a:ln w="222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5955224" y="1156193"/>
            <a:ext cx="10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          68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645843" y="1402090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            </a:t>
            </a:r>
            <a:r>
              <a:rPr lang="en-GB" sz="2000" b="1" dirty="0"/>
              <a:t> - 50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776890" y="1966117"/>
            <a:ext cx="1215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           </a:t>
            </a:r>
            <a:r>
              <a:rPr lang="en-GB" sz="2000" b="1" dirty="0"/>
              <a:t>- 15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546854" y="1750193"/>
            <a:ext cx="344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970854" y="1714193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          18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919825" y="2272193"/>
            <a:ext cx="1064715" cy="400110"/>
            <a:chOff x="1636737" y="2906398"/>
            <a:chExt cx="1064715" cy="40011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245994" y="2978398"/>
              <a:ext cx="3442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636737" y="2906398"/>
              <a:ext cx="10647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/>
                <a:t>             </a:t>
              </a:r>
              <a:r>
                <a:rPr lang="en-GB" sz="20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508926" y="1228193"/>
            <a:ext cx="1005638" cy="452210"/>
            <a:chOff x="2494800" y="2592000"/>
            <a:chExt cx="637199" cy="45221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2519999" y="2592000"/>
              <a:ext cx="61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Arc 3"/>
            <p:cNvSpPr/>
            <p:nvPr/>
          </p:nvSpPr>
          <p:spPr>
            <a:xfrm>
              <a:off x="2494800" y="2592000"/>
              <a:ext cx="45719" cy="452210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5557082" y="1156193"/>
            <a:ext cx="1064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            </a:t>
            </a:r>
            <a:r>
              <a:rPr lang="en-GB" sz="2000" b="1" dirty="0"/>
              <a:t> 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19825" y="868868"/>
            <a:ext cx="10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          </a:t>
            </a:r>
            <a:r>
              <a:rPr lang="en-GB" sz="20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40225" y="868868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    </a:t>
            </a:r>
            <a:r>
              <a:rPr lang="en-GB" sz="2000" b="1" dirty="0">
                <a:solidFill>
                  <a:srgbClr val="C00000"/>
                </a:solidFill>
              </a:rPr>
              <a:t>      </a:t>
            </a:r>
            <a:r>
              <a:rPr lang="en-GB" sz="2000" b="1" dirty="0"/>
              <a:t>+ </a:t>
            </a:r>
            <a:r>
              <a:rPr lang="en-GB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03825" y="868868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  </a:t>
            </a:r>
            <a:r>
              <a:rPr lang="en-GB" sz="2000" b="1" dirty="0"/>
              <a:t>    </a:t>
            </a:r>
            <a:r>
              <a:rPr lang="en-GB" sz="2000" b="1" dirty="0">
                <a:solidFill>
                  <a:srgbClr val="C00000"/>
                </a:solidFill>
              </a:rPr>
              <a:t>   </a:t>
            </a:r>
            <a:r>
              <a:rPr lang="en-GB" sz="2000" b="1" dirty="0"/>
              <a:t> r </a:t>
            </a:r>
            <a:r>
              <a:rPr lang="en-GB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8" name="Speech Bubble: Rectangle with Corners Rounded 10">
            <a:extLst>
              <a:ext uri="{FF2B5EF4-FFF2-40B4-BE49-F238E27FC236}">
                <a16:creationId xmlns:a16="http://schemas.microsoft.com/office/drawing/2014/main" id="{AD1A9CFC-21D1-4E7C-9BFD-C0ACE7EE90EB}"/>
              </a:ext>
            </a:extLst>
          </p:cNvPr>
          <p:cNvSpPr/>
          <p:nvPr/>
        </p:nvSpPr>
        <p:spPr>
          <a:xfrm flipH="1">
            <a:off x="303021" y="1872952"/>
            <a:ext cx="5019434" cy="1137212"/>
          </a:xfrm>
          <a:prstGeom prst="wedgeEllipseCallout">
            <a:avLst>
              <a:gd name="adj1" fmla="val -47258"/>
              <a:gd name="adj2" fmla="val -3863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know that </a:t>
            </a:r>
            <a:r>
              <a:rPr lang="en-GB" b="1" dirty="0">
                <a:solidFill>
                  <a:srgbClr val="C00000"/>
                </a:solidFill>
              </a:rPr>
              <a:t>10</a:t>
            </a:r>
            <a:r>
              <a:rPr lang="en-GB" b="1" dirty="0">
                <a:solidFill>
                  <a:srgbClr val="253746"/>
                </a:solidFill>
              </a:rPr>
              <a:t> 5s are 50.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Put </a:t>
            </a:r>
            <a:r>
              <a:rPr lang="en-GB" b="1" dirty="0">
                <a:solidFill>
                  <a:srgbClr val="C00000"/>
                </a:solidFill>
              </a:rPr>
              <a:t>10</a:t>
            </a:r>
            <a:r>
              <a:rPr lang="en-GB" b="1" dirty="0">
                <a:solidFill>
                  <a:srgbClr val="253746"/>
                </a:solidFill>
              </a:rPr>
              <a:t> in the answer line above 68.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 Subtract 50 from 68 leaving 18.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id="{EEC62C85-3008-41EF-B09C-8510ED063B3F}"/>
              </a:ext>
            </a:extLst>
          </p:cNvPr>
          <p:cNvSpPr/>
          <p:nvPr/>
        </p:nvSpPr>
        <p:spPr>
          <a:xfrm flipH="1">
            <a:off x="303022" y="3238130"/>
            <a:ext cx="4838101" cy="1375508"/>
          </a:xfrm>
          <a:prstGeom prst="wedgeEllipseCallout">
            <a:avLst>
              <a:gd name="adj1" fmla="val -39677"/>
              <a:gd name="adj2" fmla="val -5807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know that </a:t>
            </a:r>
            <a:r>
              <a:rPr lang="en-GB" b="1" dirty="0">
                <a:solidFill>
                  <a:srgbClr val="C00000"/>
                </a:solidFill>
              </a:rPr>
              <a:t>3</a:t>
            </a:r>
            <a:r>
              <a:rPr lang="en-GB" b="1" dirty="0">
                <a:solidFill>
                  <a:srgbClr val="253746"/>
                </a:solidFill>
              </a:rPr>
              <a:t> 5s are 15.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Add </a:t>
            </a:r>
            <a:r>
              <a:rPr lang="en-GB" b="1" dirty="0">
                <a:solidFill>
                  <a:srgbClr val="C00000"/>
                </a:solidFill>
              </a:rPr>
              <a:t>3</a:t>
            </a:r>
            <a:r>
              <a:rPr lang="en-GB" b="1" dirty="0">
                <a:solidFill>
                  <a:srgbClr val="253746"/>
                </a:solidFill>
              </a:rPr>
              <a:t> to the answer line.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Subtract 15 from 18 to find the </a:t>
            </a:r>
            <a:r>
              <a:rPr lang="en-GB" b="1" dirty="0">
                <a:solidFill>
                  <a:srgbClr val="C00000"/>
                </a:solidFill>
              </a:rPr>
              <a:t>remainder</a:t>
            </a:r>
            <a:r>
              <a:rPr lang="en-GB" b="1" dirty="0">
                <a:solidFill>
                  <a:srgbClr val="253746"/>
                </a:solidFill>
              </a:rPr>
              <a:t>.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0" name="Speech Bubble: Rectangle with Corners Rounded 10">
            <a:extLst>
              <a:ext uri="{FF2B5EF4-FFF2-40B4-BE49-F238E27FC236}">
                <a16:creationId xmlns:a16="http://schemas.microsoft.com/office/drawing/2014/main" id="{A054DBE8-0E0F-45E3-BDF0-033938C4EBC8}"/>
              </a:ext>
            </a:extLst>
          </p:cNvPr>
          <p:cNvSpPr/>
          <p:nvPr/>
        </p:nvSpPr>
        <p:spPr>
          <a:xfrm flipH="1">
            <a:off x="4559631" y="4036585"/>
            <a:ext cx="4318709" cy="1806729"/>
          </a:xfrm>
          <a:prstGeom prst="wedgeEllipseCallout">
            <a:avLst>
              <a:gd name="adj1" fmla="val -35152"/>
              <a:gd name="adj2" fmla="val -7243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68 ÷ 5 = </a:t>
            </a:r>
            <a:r>
              <a:rPr lang="en-GB" b="1" dirty="0">
                <a:solidFill>
                  <a:srgbClr val="C00000"/>
                </a:solidFill>
              </a:rPr>
              <a:t>13 </a:t>
            </a:r>
            <a:r>
              <a:rPr lang="en-GB" b="1" dirty="0">
                <a:solidFill>
                  <a:srgbClr val="253746"/>
                </a:solidFill>
              </a:rPr>
              <a:t>r</a:t>
            </a:r>
            <a:r>
              <a:rPr lang="en-GB" b="1" dirty="0">
                <a:solidFill>
                  <a:srgbClr val="C00000"/>
                </a:solidFill>
              </a:rPr>
              <a:t> 3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You can check the calculation using ‘chunking’ on the empty number line, until you are confident with this method. 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E51C9D9-8254-B844-B2D0-E568749754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99226" y="3519484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680424-5706-D34D-902F-FF2B976685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72908" y="343393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393AA42-AA68-E545-AE41-7A7C7ADF394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99226" y="1402090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8EE5A55-695B-0441-B07E-EB152E6B0F5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99226" y="2460787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B1D76AE-59DC-5243-9E24-E6D5AB0AACC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146523" y="46431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2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99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80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5" grpId="0"/>
      <p:bldP spid="46" grpId="0"/>
      <p:bldP spid="49" grpId="0"/>
      <p:bldP spid="56" grpId="0"/>
      <p:bldP spid="57" grpId="0"/>
      <p:bldP spid="58" grpId="0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2406</TotalTime>
  <Words>384</Words>
  <Application>Microsoft Office PowerPoint</Application>
  <PresentationFormat>On-screen Show (4:3)</PresentationFormat>
  <Paragraphs>69</Paragraphs>
  <Slides>3</Slides>
  <Notes>3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202</cp:revision>
  <dcterms:created xsi:type="dcterms:W3CDTF">2018-09-13T11:08:58Z</dcterms:created>
  <dcterms:modified xsi:type="dcterms:W3CDTF">2020-06-11T07:29:51Z</dcterms:modified>
</cp:coreProperties>
</file>