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9" r:id="rId2"/>
    <p:sldId id="300" r:id="rId3"/>
    <p:sldId id="30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600"/>
    <a:srgbClr val="253746"/>
    <a:srgbClr val="1F4E79"/>
    <a:srgbClr val="FFE699"/>
    <a:srgbClr val="E6E6E6"/>
    <a:srgbClr val="BDD7EE"/>
    <a:srgbClr val="F2F2F2"/>
    <a:srgbClr val="FFF2CC"/>
    <a:srgbClr val="9AF67A"/>
    <a:srgbClr val="85F4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93878" autoAdjust="0"/>
  </p:normalViewPr>
  <p:slideViewPr>
    <p:cSldViewPr snapToGrid="0">
      <p:cViewPr varScale="1">
        <p:scale>
          <a:sx n="64" d="100"/>
          <a:sy n="64" d="100"/>
        </p:scale>
        <p:origin x="16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11/06/2020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4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79953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200" b="0" dirty="0">
                <a:solidFill>
                  <a:srgbClr val="EA7600"/>
                </a:solidFill>
              </a:rPr>
              <a:t>© </a:t>
            </a:r>
            <a:r>
              <a:rPr lang="en-GB" sz="1300" b="0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4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rgbClr val="F2F2F2"/>
            </a:gs>
            <a:gs pos="0">
              <a:srgbClr val="FFF2CC"/>
            </a:gs>
            <a:gs pos="100000">
              <a:srgbClr val="FFE6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Year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230981" y="138645"/>
            <a:ext cx="8784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Count on and back in steps of 25 and 1000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0000" y="763314"/>
            <a:ext cx="806631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1" dirty="0"/>
              <a:t> 356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0000" y="1440000"/>
            <a:ext cx="806631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1356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000" y="2160000"/>
            <a:ext cx="806631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2356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000" y="2880000"/>
            <a:ext cx="806631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3356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000" y="3600000"/>
            <a:ext cx="806631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4356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0000" y="4320000"/>
            <a:ext cx="806631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5356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0000" y="3598544"/>
            <a:ext cx="806400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endParaRPr lang="en-GB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20000" y="4319999"/>
            <a:ext cx="806400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endParaRPr lang="en-GB" sz="2400" b="1" dirty="0"/>
          </a:p>
        </p:txBody>
      </p:sp>
      <p:sp>
        <p:nvSpPr>
          <p:cNvPr id="16" name="Speech Bubble: Rectangle with Corners Rounded 14">
            <a:extLst>
              <a:ext uri="{FF2B5EF4-FFF2-40B4-BE49-F238E27FC236}">
                <a16:creationId xmlns:a16="http://schemas.microsoft.com/office/drawing/2014/main" id="{DB9E29E8-CA16-4472-9224-9EDC2178042C}"/>
              </a:ext>
            </a:extLst>
          </p:cNvPr>
          <p:cNvSpPr/>
          <p:nvPr/>
        </p:nvSpPr>
        <p:spPr>
          <a:xfrm>
            <a:off x="2333881" y="259076"/>
            <a:ext cx="5944090" cy="3285177"/>
          </a:xfrm>
          <a:prstGeom prst="irregularSeal2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What will be the next two numbers in this sequence?</a:t>
            </a:r>
            <a:b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How will you find out?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1878898" y="4147988"/>
            <a:ext cx="1722573" cy="805685"/>
          </a:xfrm>
          <a:prstGeom prst="wedgeEllipseCallout">
            <a:avLst>
              <a:gd name="adj1" fmla="val -50792"/>
              <a:gd name="adj2" fmla="val -61248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Let’s</a:t>
            </a:r>
            <a:br>
              <a:rPr lang="en-GB" sz="2000" b="1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rgbClr val="253746"/>
                </a:solidFill>
              </a:rPr>
              <a:t>check…</a:t>
            </a: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3976848" y="4287320"/>
            <a:ext cx="4183140" cy="987369"/>
          </a:xfrm>
          <a:prstGeom prst="wedgeEllipseCallout">
            <a:avLst>
              <a:gd name="adj1" fmla="val -50792"/>
              <a:gd name="adj2" fmla="val -61248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The numbers increase by 1000 each time!</a:t>
            </a:r>
          </a:p>
        </p:txBody>
      </p:sp>
    </p:spTree>
    <p:extLst>
      <p:ext uri="{BB962C8B-B14F-4D97-AF65-F5344CB8AC3E}">
        <p14:creationId xmlns:p14="http://schemas.microsoft.com/office/powerpoint/2010/main" val="20478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3" grpId="1" animBg="1"/>
      <p:bldP spid="14" grpId="0" animBg="1"/>
      <p:bldP spid="14" grpId="1" animBg="1"/>
      <p:bldP spid="16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230981" y="138645"/>
            <a:ext cx="8784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Count on and back in steps of 25 and 1000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9999" y="763314"/>
            <a:ext cx="633507" cy="461665"/>
          </a:xfrm>
          <a:prstGeom prst="rect">
            <a:avLst/>
          </a:prstGeom>
          <a:solidFill>
            <a:srgbClr val="E6E6E6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1" dirty="0"/>
              <a:t> 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0000" y="1440000"/>
            <a:ext cx="633507" cy="461665"/>
          </a:xfrm>
          <a:prstGeom prst="rect">
            <a:avLst/>
          </a:prstGeom>
          <a:solidFill>
            <a:srgbClr val="E6E6E6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1" dirty="0"/>
              <a:t> 50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000" y="2160000"/>
            <a:ext cx="651140" cy="461665"/>
          </a:xfrm>
          <a:prstGeom prst="rect">
            <a:avLst/>
          </a:prstGeom>
          <a:solidFill>
            <a:srgbClr val="E6E6E6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1" dirty="0"/>
              <a:t> 75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000" y="2880000"/>
            <a:ext cx="651140" cy="461665"/>
          </a:xfrm>
          <a:prstGeom prst="rect">
            <a:avLst/>
          </a:prstGeom>
          <a:solidFill>
            <a:srgbClr val="E6E6E6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000" y="3600000"/>
            <a:ext cx="651140" cy="461665"/>
          </a:xfrm>
          <a:prstGeom prst="rect">
            <a:avLst/>
          </a:prstGeom>
          <a:solidFill>
            <a:srgbClr val="E6E6E6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125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0000" y="4320000"/>
            <a:ext cx="651140" cy="461665"/>
          </a:xfrm>
          <a:prstGeom prst="rect">
            <a:avLst/>
          </a:prstGeom>
          <a:solidFill>
            <a:srgbClr val="E6E6E6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150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0000" y="3599999"/>
            <a:ext cx="636394" cy="461665"/>
          </a:xfrm>
          <a:prstGeom prst="rect">
            <a:avLst/>
          </a:prstGeom>
          <a:solidFill>
            <a:srgbClr val="E6E6E6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GB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20000" y="4320000"/>
            <a:ext cx="633507" cy="461665"/>
          </a:xfrm>
          <a:prstGeom prst="rect">
            <a:avLst/>
          </a:prstGeom>
          <a:solidFill>
            <a:srgbClr val="E6E6E6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GB" sz="2400" b="1" dirty="0"/>
          </a:p>
        </p:txBody>
      </p:sp>
      <p:sp>
        <p:nvSpPr>
          <p:cNvPr id="21" name="Speech Bubble: Rectangle with Corners Rounded 14">
            <a:extLst>
              <a:ext uri="{FF2B5EF4-FFF2-40B4-BE49-F238E27FC236}">
                <a16:creationId xmlns:a16="http://schemas.microsoft.com/office/drawing/2014/main" id="{53D2748D-CC77-423A-AB5B-CF0F103E88B4}"/>
              </a:ext>
            </a:extLst>
          </p:cNvPr>
          <p:cNvSpPr/>
          <p:nvPr/>
        </p:nvSpPr>
        <p:spPr>
          <a:xfrm>
            <a:off x="2479910" y="367661"/>
            <a:ext cx="5944090" cy="3285177"/>
          </a:xfrm>
          <a:prstGeom prst="irregularSeal2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What will be the next two numbers in this sequence?</a:t>
            </a:r>
            <a:b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How will you find out?</a:t>
            </a: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F1FC5098-7827-4519-B4DB-E7E6D64E8CCB}"/>
              </a:ext>
            </a:extLst>
          </p:cNvPr>
          <p:cNvSpPr/>
          <p:nvPr/>
        </p:nvSpPr>
        <p:spPr>
          <a:xfrm>
            <a:off x="1960478" y="4320000"/>
            <a:ext cx="1571766" cy="845431"/>
          </a:xfrm>
          <a:prstGeom prst="wedgeEllipseCallout">
            <a:avLst>
              <a:gd name="adj1" fmla="val -50792"/>
              <a:gd name="adj2" fmla="val -61248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Let’s</a:t>
            </a:r>
            <a:br>
              <a:rPr lang="en-GB" sz="2000" b="1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rgbClr val="253746"/>
                </a:solidFill>
              </a:rPr>
              <a:t>check…</a:t>
            </a:r>
          </a:p>
        </p:txBody>
      </p:sp>
      <p:sp>
        <p:nvSpPr>
          <p:cNvPr id="24" name="Speech Bubble: Rectangle with Corners Rounded 10">
            <a:extLst>
              <a:ext uri="{FF2B5EF4-FFF2-40B4-BE49-F238E27FC236}">
                <a16:creationId xmlns:a16="http://schemas.microsoft.com/office/drawing/2014/main" id="{93742C6B-88E6-45E8-8C8C-727FC3017929}"/>
              </a:ext>
            </a:extLst>
          </p:cNvPr>
          <p:cNvSpPr/>
          <p:nvPr/>
        </p:nvSpPr>
        <p:spPr>
          <a:xfrm>
            <a:off x="4053024" y="4271510"/>
            <a:ext cx="4183140" cy="987369"/>
          </a:xfrm>
          <a:prstGeom prst="wedgeEllipseCallout">
            <a:avLst>
              <a:gd name="adj1" fmla="val -50792"/>
              <a:gd name="adj2" fmla="val -61248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The numbers increase by 25 each time!</a:t>
            </a:r>
          </a:p>
        </p:txBody>
      </p:sp>
    </p:spTree>
    <p:extLst>
      <p:ext uri="{BB962C8B-B14F-4D97-AF65-F5344CB8AC3E}">
        <p14:creationId xmlns:p14="http://schemas.microsoft.com/office/powerpoint/2010/main" val="360280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3" grpId="1" animBg="1"/>
      <p:bldP spid="14" grpId="0" animBg="1"/>
      <p:bldP spid="14" grpId="1" animBg="1"/>
      <p:bldP spid="21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230981" y="138645"/>
            <a:ext cx="8784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Count on and back in steps of 25 and 1000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9999" y="763314"/>
            <a:ext cx="633507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1" dirty="0"/>
              <a:t> 17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0000" y="1440000"/>
            <a:ext cx="633507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1" dirty="0"/>
              <a:t> 42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000" y="2160000"/>
            <a:ext cx="651140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1" dirty="0"/>
              <a:t> 67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000" y="2880000"/>
            <a:ext cx="633506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b="1" dirty="0"/>
              <a:t> 92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000" y="3600000"/>
            <a:ext cx="651140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117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0000" y="4320000"/>
            <a:ext cx="651140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400" b="1" dirty="0"/>
              <a:t>142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0000" y="3600000"/>
            <a:ext cx="636394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GB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20000" y="4320000"/>
            <a:ext cx="633507" cy="46166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GB" sz="2400" b="1" dirty="0"/>
          </a:p>
        </p:txBody>
      </p:sp>
      <p:sp>
        <p:nvSpPr>
          <p:cNvPr id="16" name="Speech Bubble: Rectangle with Corners Rounded 14">
            <a:extLst>
              <a:ext uri="{FF2B5EF4-FFF2-40B4-BE49-F238E27FC236}">
                <a16:creationId xmlns:a16="http://schemas.microsoft.com/office/drawing/2014/main" id="{DB9E29E8-CA16-4472-9224-9EDC2178042C}"/>
              </a:ext>
            </a:extLst>
          </p:cNvPr>
          <p:cNvSpPr/>
          <p:nvPr/>
        </p:nvSpPr>
        <p:spPr>
          <a:xfrm>
            <a:off x="3369363" y="0"/>
            <a:ext cx="5944090" cy="3285177"/>
          </a:xfrm>
          <a:prstGeom prst="irregularSeal2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What will be the next two numbers this time? How will you find out?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1950320" y="3008291"/>
            <a:ext cx="1568899" cy="804770"/>
          </a:xfrm>
          <a:prstGeom prst="wedgeEllipseCallout">
            <a:avLst>
              <a:gd name="adj1" fmla="val -60841"/>
              <a:gd name="adj2" fmla="val 42579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Let’s</a:t>
            </a:r>
            <a:br>
              <a:rPr lang="en-GB" sz="2000" b="1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rgbClr val="253746"/>
                </a:solidFill>
              </a:rPr>
              <a:t>check…</a:t>
            </a:r>
          </a:p>
        </p:txBody>
      </p:sp>
      <p:sp>
        <p:nvSpPr>
          <p:cNvPr id="19" name="Speech Bubble: Rectangle with Corners Rounded 10">
            <a:extLst>
              <a:ext uri="{FF2B5EF4-FFF2-40B4-BE49-F238E27FC236}">
                <a16:creationId xmlns:a16="http://schemas.microsoft.com/office/drawing/2014/main" id="{CD2579CE-2DB8-4F93-8ECD-0E9BF715B235}"/>
              </a:ext>
            </a:extLst>
          </p:cNvPr>
          <p:cNvSpPr/>
          <p:nvPr/>
        </p:nvSpPr>
        <p:spPr>
          <a:xfrm>
            <a:off x="1557651" y="4892027"/>
            <a:ext cx="2987796" cy="1386380"/>
          </a:xfrm>
          <a:prstGeom prst="wedgeEllipseCallout">
            <a:avLst>
              <a:gd name="adj1" fmla="val -53039"/>
              <a:gd name="adj2" fmla="val -48739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Do you notice any patterns when we count on in 25s?</a:t>
            </a:r>
          </a:p>
        </p:txBody>
      </p:sp>
      <p:sp>
        <p:nvSpPr>
          <p:cNvPr id="17" name="Speech Bubble: Rectangle with Corners Rounded 10">
            <a:extLst>
              <a:ext uri="{FF2B5EF4-FFF2-40B4-BE49-F238E27FC236}">
                <a16:creationId xmlns:a16="http://schemas.microsoft.com/office/drawing/2014/main" id="{928D5630-DDD4-4F5D-8B06-64EB89481926}"/>
              </a:ext>
            </a:extLst>
          </p:cNvPr>
          <p:cNvSpPr/>
          <p:nvPr/>
        </p:nvSpPr>
        <p:spPr>
          <a:xfrm>
            <a:off x="4199961" y="1810846"/>
            <a:ext cx="4282893" cy="1111675"/>
          </a:xfrm>
          <a:prstGeom prst="roundRect">
            <a:avLst/>
          </a:prstGeom>
          <a:solidFill>
            <a:schemeClr val="bg2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253746"/>
                </a:solidFill>
              </a:rPr>
              <a:t>HINT</a:t>
            </a:r>
            <a:br>
              <a:rPr lang="en-GB" sz="2000" b="1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rgbClr val="253746"/>
                </a:solidFill>
              </a:rPr>
              <a:t>Look for repetition of digits</a:t>
            </a:r>
            <a:br>
              <a:rPr lang="en-GB" sz="2000" b="1" dirty="0">
                <a:solidFill>
                  <a:srgbClr val="253746"/>
                </a:solidFill>
              </a:rPr>
            </a:br>
            <a:r>
              <a:rPr lang="en-GB" sz="2000" b="1" dirty="0">
                <a:solidFill>
                  <a:srgbClr val="253746"/>
                </a:solidFill>
              </a:rPr>
              <a:t>in the 1s and 10s places.</a:t>
            </a: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89AFD65D-072D-45ED-AD01-08CCD61748FD}"/>
              </a:ext>
            </a:extLst>
          </p:cNvPr>
          <p:cNvSpPr/>
          <p:nvPr/>
        </p:nvSpPr>
        <p:spPr>
          <a:xfrm>
            <a:off x="4045829" y="3462004"/>
            <a:ext cx="4740442" cy="770160"/>
          </a:xfrm>
          <a:prstGeom prst="roundRect">
            <a:avLst/>
          </a:prstGeom>
          <a:solidFill>
            <a:schemeClr val="bg2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17</a:t>
            </a:r>
            <a:r>
              <a:rPr lang="en-GB" sz="2400" b="1" dirty="0">
                <a:solidFill>
                  <a:srgbClr val="253746"/>
                </a:solidFill>
              </a:rPr>
              <a:t>, </a:t>
            </a:r>
            <a:r>
              <a:rPr lang="en-GB" sz="2400" b="1" dirty="0">
                <a:solidFill>
                  <a:schemeClr val="accent1"/>
                </a:solidFill>
              </a:rPr>
              <a:t>42</a:t>
            </a:r>
            <a:r>
              <a:rPr lang="en-GB" sz="2400" b="1" dirty="0">
                <a:solidFill>
                  <a:srgbClr val="253746"/>
                </a:solidFill>
              </a:rPr>
              <a:t>, </a:t>
            </a:r>
            <a:r>
              <a:rPr lang="en-GB" sz="2400" b="1" dirty="0">
                <a:solidFill>
                  <a:srgbClr val="00B050"/>
                </a:solidFill>
              </a:rPr>
              <a:t>67</a:t>
            </a:r>
            <a:r>
              <a:rPr lang="en-GB" sz="2400" b="1" dirty="0">
                <a:solidFill>
                  <a:srgbClr val="253746"/>
                </a:solidFill>
              </a:rPr>
              <a:t>, </a:t>
            </a:r>
            <a:r>
              <a:rPr lang="en-GB" sz="2400" b="1" dirty="0">
                <a:solidFill>
                  <a:srgbClr val="7030A0"/>
                </a:solidFill>
              </a:rPr>
              <a:t>92</a:t>
            </a:r>
            <a:r>
              <a:rPr lang="en-GB" sz="2400" b="1" dirty="0">
                <a:solidFill>
                  <a:srgbClr val="253746"/>
                </a:solidFill>
              </a:rPr>
              <a:t>, 1</a:t>
            </a:r>
            <a:r>
              <a:rPr lang="en-GB" sz="2400" b="1" dirty="0">
                <a:solidFill>
                  <a:srgbClr val="FF0000"/>
                </a:solidFill>
              </a:rPr>
              <a:t>17</a:t>
            </a:r>
            <a:r>
              <a:rPr lang="en-GB" sz="2400" b="1" dirty="0">
                <a:solidFill>
                  <a:srgbClr val="253746"/>
                </a:solidFill>
              </a:rPr>
              <a:t>, 1</a:t>
            </a:r>
            <a:r>
              <a:rPr lang="en-GB" sz="2400" b="1" dirty="0">
                <a:solidFill>
                  <a:schemeClr val="accent1"/>
                </a:solidFill>
              </a:rPr>
              <a:t>42</a:t>
            </a:r>
            <a:r>
              <a:rPr lang="en-GB" sz="2400" b="1" dirty="0">
                <a:solidFill>
                  <a:srgbClr val="253746"/>
                </a:solidFill>
              </a:rPr>
              <a:t>, 1</a:t>
            </a:r>
            <a:r>
              <a:rPr lang="en-GB" sz="2400" b="1" dirty="0">
                <a:solidFill>
                  <a:srgbClr val="00B050"/>
                </a:solidFill>
              </a:rPr>
              <a:t>67</a:t>
            </a:r>
            <a:r>
              <a:rPr lang="en-GB" sz="2400" b="1" dirty="0">
                <a:solidFill>
                  <a:srgbClr val="253746"/>
                </a:solidFill>
              </a:rPr>
              <a:t>, 1</a:t>
            </a:r>
            <a:r>
              <a:rPr lang="en-GB" sz="2400" b="1" dirty="0">
                <a:solidFill>
                  <a:srgbClr val="7030A0"/>
                </a:solidFill>
              </a:rPr>
              <a:t>92</a:t>
            </a:r>
            <a:r>
              <a:rPr lang="en-GB" sz="2400" b="1" dirty="0">
                <a:solidFill>
                  <a:srgbClr val="253746"/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00092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8" grpId="0" animBg="1"/>
      <p:bldP spid="19" grpId="0" animBg="1"/>
      <p:bldP spid="17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2460</TotalTime>
  <Words>194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Nick Barwick</cp:lastModifiedBy>
  <cp:revision>213</cp:revision>
  <dcterms:created xsi:type="dcterms:W3CDTF">2018-09-13T11:08:58Z</dcterms:created>
  <dcterms:modified xsi:type="dcterms:W3CDTF">2020-06-11T07:42:30Z</dcterms:modified>
</cp:coreProperties>
</file>