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8" r:id="rId2"/>
    <p:sldId id="322" r:id="rId3"/>
    <p:sldId id="323" r:id="rId4"/>
    <p:sldId id="324" r:id="rId5"/>
    <p:sldId id="309" r:id="rId6"/>
    <p:sldId id="325" r:id="rId7"/>
    <p:sldId id="310" r:id="rId8"/>
    <p:sldId id="326" r:id="rId9"/>
    <p:sldId id="327" r:id="rId10"/>
    <p:sldId id="311" r:id="rId11"/>
    <p:sldId id="328" r:id="rId12"/>
    <p:sldId id="330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9054" autoAdjust="0"/>
  </p:normalViewPr>
  <p:slideViewPr>
    <p:cSldViewPr snapToGrid="0">
      <p:cViewPr varScale="1">
        <p:scale>
          <a:sx n="60" d="100"/>
          <a:sy n="60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33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openxmlformats.org/officeDocument/2006/relationships/image" Target="../media/image6.png"/><Relationship Id="rId5" Type="http://schemas.microsoft.com/office/2007/relationships/media" Target="../media/media34.m4a"/><Relationship Id="rId10" Type="http://schemas.microsoft.com/office/2007/relationships/hdphoto" Target="../media/hdphoto1.wdp"/><Relationship Id="rId4" Type="http://schemas.openxmlformats.org/officeDocument/2006/relationships/audio" Target="../media/media33.m4a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6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6.m4a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m4a"/><Relationship Id="rId13" Type="http://schemas.openxmlformats.org/officeDocument/2006/relationships/image" Target="../media/image2.png"/><Relationship Id="rId3" Type="http://schemas.microsoft.com/office/2007/relationships/media" Target="../media/media39.m4a"/><Relationship Id="rId7" Type="http://schemas.microsoft.com/office/2007/relationships/media" Target="../media/media41.m4a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audio" Target="../media/media40.m4a"/><Relationship Id="rId11" Type="http://schemas.openxmlformats.org/officeDocument/2006/relationships/slideLayout" Target="../slideLayouts/slideLayout12.xml"/><Relationship Id="rId5" Type="http://schemas.microsoft.com/office/2007/relationships/media" Target="../media/media40.m4a"/><Relationship Id="rId15" Type="http://schemas.openxmlformats.org/officeDocument/2006/relationships/image" Target="../media/image4.png"/><Relationship Id="rId10" Type="http://schemas.openxmlformats.org/officeDocument/2006/relationships/audio" Target="../media/media42.m4a"/><Relationship Id="rId4" Type="http://schemas.openxmlformats.org/officeDocument/2006/relationships/audio" Target="../media/media39.m4a"/><Relationship Id="rId9" Type="http://schemas.microsoft.com/office/2007/relationships/media" Target="../media/media42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microsoft.com/office/2007/relationships/hdphoto" Target="../media/hdphoto1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5.png"/><Relationship Id="rId5" Type="http://schemas.microsoft.com/office/2007/relationships/media" Target="../media/media8.m4a"/><Relationship Id="rId15" Type="http://schemas.openxmlformats.org/officeDocument/2006/relationships/image" Target="../media/image4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2.png"/><Relationship Id="rId5" Type="http://schemas.microsoft.com/office/2007/relationships/media" Target="../media/media12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15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4.png"/><Relationship Id="rId5" Type="http://schemas.microsoft.com/office/2007/relationships/media" Target="../media/media16.m4a"/><Relationship Id="rId10" Type="http://schemas.openxmlformats.org/officeDocument/2006/relationships/image" Target="../media/image3.png"/><Relationship Id="rId4" Type="http://schemas.openxmlformats.org/officeDocument/2006/relationships/audio" Target="../media/media15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18.m4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4.png"/><Relationship Id="rId5" Type="http://schemas.microsoft.com/office/2007/relationships/media" Target="../media/media21.m4a"/><Relationship Id="rId10" Type="http://schemas.openxmlformats.org/officeDocument/2006/relationships/image" Target="../media/image3.png"/><Relationship Id="rId4" Type="http://schemas.openxmlformats.org/officeDocument/2006/relationships/audio" Target="../media/media20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3.m4a"/><Relationship Id="rId7" Type="http://schemas.openxmlformats.org/officeDocument/2006/relationships/image" Target="../media/image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3.m4a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5.m4a"/><Relationship Id="rId7" Type="http://schemas.openxmlformats.org/officeDocument/2006/relationships/image" Target="../media/image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5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4.png"/><Relationship Id="rId3" Type="http://schemas.microsoft.com/office/2007/relationships/media" Target="../media/media27.m4a"/><Relationship Id="rId7" Type="http://schemas.microsoft.com/office/2007/relationships/media" Target="../media/media29.m4a"/><Relationship Id="rId12" Type="http://schemas.openxmlformats.org/officeDocument/2006/relationships/audio" Target="../media/media31.m4a"/><Relationship Id="rId17" Type="http://schemas.openxmlformats.org/officeDocument/2006/relationships/image" Target="../media/image7.png"/><Relationship Id="rId2" Type="http://schemas.openxmlformats.org/officeDocument/2006/relationships/audio" Target="../media/media26.m4a"/><Relationship Id="rId16" Type="http://schemas.openxmlformats.org/officeDocument/2006/relationships/image" Target="../media/image3.png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1" Type="http://schemas.microsoft.com/office/2007/relationships/media" Target="../media/media31.m4a"/><Relationship Id="rId5" Type="http://schemas.microsoft.com/office/2007/relationships/media" Target="../media/media28.m4a"/><Relationship Id="rId15" Type="http://schemas.openxmlformats.org/officeDocument/2006/relationships/image" Target="../media/image2.png"/><Relationship Id="rId10" Type="http://schemas.openxmlformats.org/officeDocument/2006/relationships/audio" Target="../media/media30.m4a"/><Relationship Id="rId4" Type="http://schemas.openxmlformats.org/officeDocument/2006/relationships/audio" Target="../media/media27.m4a"/><Relationship Id="rId9" Type="http://schemas.microsoft.com/office/2007/relationships/media" Target="../media/media30.m4a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60850" y="1361740"/>
            <a:ext cx="6085876" cy="3281299"/>
            <a:chOff x="659674" y="406446"/>
            <a:chExt cx="8358923" cy="48387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1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386109" y="1142383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22046" flipH="1">
              <a:off x="3632392" y="1385724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721" y="2045428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7402462" y="376184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7917">
              <a:off x="5967619" y="680011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1616633" y="132550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5333" flipH="1">
              <a:off x="6091623" y="3902593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77954">
              <a:off x="7039705" y="1408730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94395" y="2413969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4904870" y="2935772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3502437" y="356819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5197920" y="1468948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872202" y="3303642"/>
            <a:ext cx="3111587" cy="217663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am going to give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half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these bananas away and keep the rest.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F21EDE-C8ED-AE4B-9C41-7874D6321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54288" y="13864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63CA18-36B7-7640-85A9-0D7E1E079D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54288" y="109691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F49A51-8297-1448-B97E-0FCF231E65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87846" y="197724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94FA4D-0AC6-654A-B3A3-B20A0E468B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33917" y="296729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5DE369-81A2-3F4B-8071-4A12E0A01C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33917" y="39573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1577" y="2595966"/>
            <a:ext cx="5464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baseline="30000" dirty="0">
                <a:latin typeface="Myriad Pro Light"/>
              </a:rPr>
              <a:t>1</a:t>
            </a:r>
            <a:r>
              <a:rPr lang="en-GB" sz="6600" b="1" dirty="0">
                <a:latin typeface="Myriad Pro Light"/>
              </a:rPr>
              <a:t>/</a:t>
            </a:r>
            <a:r>
              <a:rPr lang="en-GB" sz="6600" b="1" baseline="-25000" dirty="0">
                <a:latin typeface="Myriad Pro Light"/>
              </a:rPr>
              <a:t>3</a:t>
            </a:r>
            <a:r>
              <a:rPr lang="en-GB" sz="6600" b="1" dirty="0">
                <a:latin typeface="Myriad Pro Light"/>
              </a:rPr>
              <a:t> of 12 = ?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89582055-5601-46BC-A613-BBEEAD6BF36A}"/>
              </a:ext>
            </a:extLst>
          </p:cNvPr>
          <p:cNvSpPr/>
          <p:nvPr/>
        </p:nvSpPr>
        <p:spPr>
          <a:xfrm>
            <a:off x="1139624" y="2638834"/>
            <a:ext cx="3290082" cy="746211"/>
          </a:xfrm>
          <a:prstGeom prst="homePlate">
            <a:avLst>
              <a:gd name="adj" fmla="val 5555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This says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one third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845237" y="3703961"/>
            <a:ext cx="3532710" cy="1974198"/>
          </a:xfrm>
          <a:prstGeom prst="cloudCallout">
            <a:avLst>
              <a:gd name="adj1" fmla="val -53644"/>
              <a:gd name="adj2" fmla="val 6871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 third tells us that we share the whole lot of bananas three ways.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5383456" y="741260"/>
            <a:ext cx="3568716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3644"/>
                <a:gd name="adj2" fmla="val 687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about this one? How can we solve it?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8961" y="4287950"/>
              <a:ext cx="336043" cy="849534"/>
            </a:xfrm>
            <a:prstGeom prst="rect">
              <a:avLst/>
            </a:prstGeom>
          </p:spPr>
        </p:pic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A43362-48BD-8D43-81AB-280AFD432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7451" y="69567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0B56AD-AE16-1244-BCFA-8E60501211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7451" y="1525853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EBA0E29-D22B-564D-8AA9-ADB90AB22F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66876" y="24590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pic>
        <p:nvPicPr>
          <p:cNvPr id="9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4667">
            <a:off x="1338525" y="154271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046" flipH="1">
            <a:off x="3702044" y="1707729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84" y="218178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6406566" y="334574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917">
            <a:off x="5402251" y="122916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2194081" y="1693583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5492535" y="3414504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6182804" y="1723330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237" y="243170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4588145" y="278556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Banana, Fruit, Yel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3" flipH="1">
            <a:off x="3040124" y="924664"/>
            <a:ext cx="1095956" cy="7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Banana, Fruit, Yell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4801506" y="1790857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59834" y="2975095"/>
            <a:ext cx="421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baseline="30000" dirty="0">
                <a:latin typeface="Myriad Pro Light"/>
              </a:rPr>
              <a:t>1</a:t>
            </a:r>
            <a:r>
              <a:rPr lang="en-GB" sz="5400" b="1" dirty="0">
                <a:latin typeface="Myriad Pro Light"/>
              </a:rPr>
              <a:t>/</a:t>
            </a:r>
            <a:r>
              <a:rPr lang="en-GB" sz="5400" b="1" baseline="-25000" dirty="0">
                <a:latin typeface="Myriad Pro Light"/>
              </a:rPr>
              <a:t>3</a:t>
            </a:r>
            <a:r>
              <a:rPr lang="en-GB" sz="5400" b="1" dirty="0">
                <a:latin typeface="Myriad Pro Light"/>
              </a:rPr>
              <a:t> of 12 = 4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34DF22-AF29-2946-9048-F9434FAEF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3777" y="170608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0528A5-C93B-4D44-9582-1109BDFD72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3777" y="37739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111E-6 L -0.10104 0.12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6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04E-7 L -0.2099 0.105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52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3634E-6 L -0.29114 0.38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90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6199E-6 L 0.22309 -0.058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9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5929E-6 L 0.15052 0.00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6176E-6 L 0.03403 -0.171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85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3567E-6 L 0.24843 -0.072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3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pic>
        <p:nvPicPr>
          <p:cNvPr id="9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4667">
            <a:off x="1338525" y="1542711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046" flipH="1">
            <a:off x="3702044" y="1707729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84" y="2181788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6406566" y="3345748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917">
            <a:off x="5402251" y="1229161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2194081" y="1693583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5492535" y="3414504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6182804" y="1723330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237" y="2431708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4588145" y="2785560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3" flipH="1">
            <a:off x="3040124" y="924664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4801506" y="1790857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73" y="3345747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426772" y="759623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2702" y="2572900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4235364" y="748875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Banana, Fruit, Yel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7805330" y="3414505"/>
            <a:ext cx="1095956" cy="778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Banana, Fruit,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7335" y="3609206"/>
            <a:ext cx="1176658" cy="7249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312830" y="4308088"/>
            <a:ext cx="2801678" cy="1331774"/>
          </a:xfrm>
          <a:prstGeom prst="wedgeEllipseCallout">
            <a:avLst>
              <a:gd name="adj1" fmla="val 65995"/>
              <a:gd name="adj2" fmla="val 614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time we have 18 bananas.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651CA5-7176-554A-AD01-77F309AC3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5885" y="4500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pic>
        <p:nvPicPr>
          <p:cNvPr id="9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4667">
            <a:off x="1338525" y="154271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046" flipH="1">
            <a:off x="3702044" y="1707729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84" y="218178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6406566" y="334574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917">
            <a:off x="5402251" y="122916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2194081" y="1693583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5492535" y="3414504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6182804" y="1723330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237" y="2431708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4588145" y="278556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3" flipH="1">
            <a:off x="3040124" y="924664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4801506" y="1790857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5074483"/>
            <a:ext cx="3929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5600" b="1" baseline="30000" dirty="0">
                <a:latin typeface="Myriad Pro Light"/>
              </a:rPr>
              <a:t>1</a:t>
            </a:r>
            <a:r>
              <a:rPr lang="en-GB" sz="5600" b="1" dirty="0">
                <a:latin typeface="Myriad Pro Light"/>
              </a:rPr>
              <a:t>/</a:t>
            </a:r>
            <a:r>
              <a:rPr lang="en-GB" sz="5600" b="1" baseline="-25000" dirty="0">
                <a:latin typeface="Myriad Pro Light"/>
              </a:rPr>
              <a:t>3</a:t>
            </a:r>
            <a:r>
              <a:rPr lang="en-GB" sz="5600" b="1" dirty="0">
                <a:latin typeface="Myriad Pro Light"/>
              </a:rPr>
              <a:t> of 18 = </a:t>
            </a:r>
          </a:p>
        </p:txBody>
      </p:sp>
      <p:pic>
        <p:nvPicPr>
          <p:cNvPr id="24" name="Picture 23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17" y="2977317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426772" y="759623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2702" y="257290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4235364" y="748875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Banana, Fruit, 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7805330" y="3414505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Banana, Fruit, Yello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624" flipH="1">
            <a:off x="3758040" y="3516932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056013" y="5074483"/>
            <a:ext cx="5693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600" b="1" dirty="0">
                <a:latin typeface="Myriad Pro Light"/>
              </a:rPr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0326" y="5074482"/>
            <a:ext cx="4924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600" b="1" dirty="0">
                <a:latin typeface="Myriad Pro Light"/>
              </a:rPr>
              <a:t>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2089E2-B0C8-394E-87B8-A8C465F9F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4004" y="53875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9F4D71-B9C9-2B48-B240-017AF67C1F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4004" y="144912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045942-9403-7C43-82B9-E3F477E73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4004" y="229787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D49465-3B59-6A4F-859E-930A43D87D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4004" y="3156637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4CC384-14F8-6349-8F56-6146B2970D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4004" y="4015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0313 0.18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111E-6 L -0.10104 0.12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6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04E-7 L -0.2099 0.105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52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3634E-6 L -0.29114 0.381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908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6199E-6 L 0.22309 -0.058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93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5929E-6 L 0.15052 0.004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20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6176E-6 L 0.03403 -0.171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858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3567E-6 L 0.24843 -0.072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36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111E-6 L -0.10104 0.12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62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1039E-6 L -0.02865 0.173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86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3687E-6 L 0.07257 -0.029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148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8941E-6 L 0.23403 -0.04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20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18855 0.26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23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116681" y="538755"/>
            <a:ext cx="3111587" cy="2176635"/>
          </a:xfrm>
          <a:prstGeom prst="cloudCallout">
            <a:avLst>
              <a:gd name="adj1" fmla="val 36816"/>
              <a:gd name="adj2" fmla="val 8941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fraction tells us what to do with this amount.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0022" y="4849939"/>
            <a:ext cx="11112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baseline="30000" dirty="0">
                <a:latin typeface="Myriad Pro Light"/>
              </a:rPr>
              <a:t>1</a:t>
            </a:r>
            <a:r>
              <a:rPr lang="en-GB" sz="6000" b="1" dirty="0">
                <a:latin typeface="Myriad Pro Light"/>
              </a:rPr>
              <a:t>/</a:t>
            </a:r>
            <a:r>
              <a:rPr lang="en-GB" sz="6000" b="1" baseline="-25000" dirty="0">
                <a:latin typeface="Myriad Pro Light"/>
              </a:rPr>
              <a:t>2 </a:t>
            </a:r>
            <a:endParaRPr lang="en-GB" sz="6000" b="1" dirty="0">
              <a:latin typeface="Myriad Pro Light"/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89582055-5601-46BC-A613-BBEEAD6BF36A}"/>
              </a:ext>
            </a:extLst>
          </p:cNvPr>
          <p:cNvSpPr/>
          <p:nvPr/>
        </p:nvSpPr>
        <p:spPr>
          <a:xfrm flipH="1">
            <a:off x="4888276" y="4987962"/>
            <a:ext cx="3290082" cy="1206893"/>
          </a:xfrm>
          <a:prstGeom prst="homePlate">
            <a:avLst>
              <a:gd name="adj" fmla="val 5555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The 2 tells us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share the whole amount between two.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89582055-5601-46BC-A613-BBEEAD6BF36A}"/>
              </a:ext>
            </a:extLst>
          </p:cNvPr>
          <p:cNvSpPr/>
          <p:nvPr/>
        </p:nvSpPr>
        <p:spPr>
          <a:xfrm>
            <a:off x="543023" y="4496375"/>
            <a:ext cx="3290082" cy="1303960"/>
          </a:xfrm>
          <a:prstGeom prst="homePlate">
            <a:avLst>
              <a:gd name="adj" fmla="val 5555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The 1 tells us that we just want to know what is in one of those groups.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60850" y="1361740"/>
            <a:ext cx="6085876" cy="3281299"/>
            <a:chOff x="659674" y="406446"/>
            <a:chExt cx="8358923" cy="48387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386109" y="1142383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22046" flipH="1">
              <a:off x="3632392" y="1385724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721" y="2045428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7402462" y="376184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7917">
              <a:off x="5967619" y="680011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1616633" y="132550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5333" flipH="1">
              <a:off x="6091623" y="3902593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77954">
              <a:off x="7039705" y="1408730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94395" y="2413969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4904870" y="2935772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Banana, Fruit, Yellow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3502437" y="3568195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 descr="Banana, Fruit, Yellow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5197920" y="1468948"/>
              <a:ext cx="1616135" cy="106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79C89C4-338B-2047-9BBC-6D742E96E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5554" y="43551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F8B7BD-A9D5-6B42-A6A1-30446A3791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87846" y="131512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6C00FC8-8891-074C-9E10-BFED404AEA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84494" y="227200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707069-6DFA-6144-8032-7C13FC82A7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5318" y="3198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pic>
        <p:nvPicPr>
          <p:cNvPr id="27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4667">
            <a:off x="2802027" y="1834113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046" flipH="1">
            <a:off x="5165546" y="199913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6" y="247319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7870068" y="363715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917">
            <a:off x="6865753" y="1520563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3657583" y="1984985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6956037" y="3705906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7646306" y="2014732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1739" y="2723110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6051647" y="3076962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Banana, Fruit, Yell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3" flipH="1">
            <a:off x="4503626" y="1216066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Banana, Fruit, Yello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6265008" y="2082259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33DFAA-BF49-8A42-854D-B7BCE35DA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03145" y="135707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5FA5AC-40A5-7346-AD54-896CD588BB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7846" y="21893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C52307-CB7F-B746-9D11-D6422D8DC6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89767" y="308557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682518-0502-344A-9228-8DEB73A1C2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7846" y="4219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21189E-7 L -0.27795 0.27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3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4846E-6 L 2.77778E-7 0.226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0449E-6 L -0.25504 0.250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43789E-7 L -0.04288 0.324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6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76174E-7 L -0.48247 0.36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2" y="18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9669E-6 L 8.33333E-7 0.339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5362E-6 L -0.3066 0.328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16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60398E-6 L 0.05816 0.365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2873E-6 L -0.3099 0.548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27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9898E-6 L 0.00434 0.12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2706E-6 L -0.73177 0.144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7" y="7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1708" y="4548489"/>
            <a:ext cx="37032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baseline="-25000" dirty="0">
                <a:latin typeface="Myriad Pro Light"/>
              </a:rPr>
              <a:t>½ of 12 = 6</a:t>
            </a:r>
            <a:endParaRPr lang="en-GB" sz="8000" b="1" dirty="0">
              <a:latin typeface="Myriad Pro Light"/>
            </a:endParaRPr>
          </a:p>
        </p:txBody>
      </p:sp>
      <p:sp>
        <p:nvSpPr>
          <p:cNvPr id="39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116681" y="1312469"/>
            <a:ext cx="3002258" cy="1821598"/>
          </a:xfrm>
          <a:prstGeom prst="cloudCallout">
            <a:avLst>
              <a:gd name="adj1" fmla="val -40663"/>
              <a:gd name="adj2" fmla="val 9051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also use number facts to split the bananas…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60849" y="1057244"/>
            <a:ext cx="6085877" cy="3585796"/>
            <a:chOff x="2960849" y="1057244"/>
            <a:chExt cx="6085877" cy="35857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2802027" y="1834113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22046" flipH="1">
              <a:off x="5165546" y="1999131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786" y="247319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7870068" y="363715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7917">
              <a:off x="6865753" y="1520563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3657583" y="1984985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5333" flipH="1">
              <a:off x="6956037" y="3705906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77954">
              <a:off x="7646306" y="2014732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81739" y="272311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6051647" y="3076962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Banana, Fruit, Yellow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4503626" y="1216066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7" descr="Banana, Fruit, Yello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6265008" y="2082259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1534852" y="2973372"/>
            <a:ext cx="3002258" cy="1821598"/>
          </a:xfrm>
          <a:prstGeom prst="cloudCallout">
            <a:avLst>
              <a:gd name="adj1" fmla="val 79157"/>
              <a:gd name="adj2" fmla="val 4859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… we know that half of 12 is 6 (because double 6 is 12).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A70D80-EE31-004E-AACF-09AC0B692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24997" y="3308842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D9CC647-6A39-4046-9B8F-863494D452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06724" y="141240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6D604A-255D-B841-9391-A269C3C869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77533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0849" y="1057244"/>
            <a:ext cx="6085877" cy="3585796"/>
            <a:chOff x="2960849" y="1057244"/>
            <a:chExt cx="6085877" cy="35857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2802027" y="1834113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22046" flipH="1">
              <a:off x="5165546" y="1999131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786" y="247319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7870068" y="363715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7917">
              <a:off x="6865753" y="1520563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3657583" y="1984985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65333" flipH="1">
              <a:off x="6956037" y="3705906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77954">
              <a:off x="7646306" y="2014732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81739" y="2723110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6051647" y="3076962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Banana, Fruit, Yel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4503626" y="1216066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Banana, Fruit, Yell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94">
              <a:off x="6265008" y="2082259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283157" y="684276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3644"/>
                <a:gd name="adj2" fmla="val 687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could we find ¼ of the bananas?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638595" y="4548489"/>
            <a:ext cx="4076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baseline="-25000" dirty="0">
                <a:latin typeface="Myriad Pro Light"/>
              </a:rPr>
              <a:t>¼</a:t>
            </a:r>
            <a:r>
              <a:rPr lang="en-GB" sz="8000" b="1" dirty="0">
                <a:latin typeface="Myriad Pro Light"/>
              </a:rPr>
              <a:t> </a:t>
            </a:r>
            <a:r>
              <a:rPr lang="en-GB" sz="8000" b="1" baseline="-25000" dirty="0">
                <a:latin typeface="Myriad Pro Light"/>
              </a:rPr>
              <a:t>of 12 = ?</a:t>
            </a:r>
            <a:endParaRPr lang="en-GB" sz="8000" b="1" dirty="0">
              <a:latin typeface="Myriad Pro Light"/>
            </a:endParaRPr>
          </a:p>
        </p:txBody>
      </p:sp>
      <p:sp>
        <p:nvSpPr>
          <p:cNvPr id="25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283157" y="2339563"/>
            <a:ext cx="2801678" cy="1569186"/>
          </a:xfrm>
          <a:prstGeom prst="cloudCallout">
            <a:avLst>
              <a:gd name="adj1" fmla="val 77624"/>
              <a:gd name="adj2" fmla="val 5078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could halve each half.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0C3810A-B108-B548-B1E8-26FE6CD4C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45675" y="-15419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3EE0734-A41A-4F44-BE92-37679FFFE9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45675" y="6341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pic>
        <p:nvPicPr>
          <p:cNvPr id="6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4667">
            <a:off x="93431" y="4687845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046" flipH="1">
            <a:off x="1075875" y="5210919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48" y="4570084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6412393" y="5300634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917">
            <a:off x="6606919" y="3885953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247293" y="3589383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333" flipH="1">
            <a:off x="5308962" y="5209668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7954">
            <a:off x="7934102" y="3984661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1755" y="4938169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406" flipH="1">
            <a:off x="2217356" y="3652289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Banana, Fruit, 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3" flipH="1">
            <a:off x="1002960" y="3720902"/>
            <a:ext cx="1095956" cy="77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anana, Fruit, Yell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4">
            <a:off x="5462825" y="4312246"/>
            <a:ext cx="1176658" cy="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407861" y="2635803"/>
            <a:ext cx="42210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baseline="-25000" dirty="0">
                <a:latin typeface="Myriad Pro Light"/>
              </a:rPr>
              <a:t>¼</a:t>
            </a:r>
            <a:r>
              <a:rPr lang="en-GB" sz="8000" b="1" dirty="0">
                <a:latin typeface="Myriad Pro Light"/>
              </a:rPr>
              <a:t> </a:t>
            </a:r>
            <a:r>
              <a:rPr lang="en-GB" sz="8000" b="1" baseline="-25000" dirty="0">
                <a:latin typeface="Myriad Pro Light"/>
              </a:rPr>
              <a:t>of 12 = 3</a:t>
            </a:r>
            <a:endParaRPr lang="en-GB" sz="8000" b="1" dirty="0">
              <a:latin typeface="Myriad Pro Light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E1A8C8-F9DE-2945-BAD1-78DC676BC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7957" y="302260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A696C9-BD86-CE43-9CCB-944A00C32C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33023" y="207630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F61FAD-54A9-CE4A-B856-16BCDD8935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18084" y="9067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2424E-6 L -0.00226 -0.312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0042E-7 L -0.01094 -0.357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78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9438E-7 L -0.03837 -0.34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71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4113E-6 L -0.02639 -0.443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222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7247E-6 L -0.03299 -0.44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4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8027E-6 L -0.03402 -0.39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861" y="2786618"/>
            <a:ext cx="38363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baseline="-25000" dirty="0">
                <a:latin typeface="Myriad Pro Light"/>
              </a:rPr>
              <a:t>¾</a:t>
            </a:r>
            <a:r>
              <a:rPr lang="en-GB" sz="8000" b="1" dirty="0">
                <a:latin typeface="Myriad Pro Light"/>
              </a:rPr>
              <a:t> </a:t>
            </a:r>
            <a:r>
              <a:rPr lang="en-GB" sz="8000" b="1" baseline="-25000" dirty="0">
                <a:latin typeface="Myriad Pro Light"/>
              </a:rPr>
              <a:t>of 12 = ?</a:t>
            </a:r>
            <a:endParaRPr lang="en-GB" sz="8000" b="1" dirty="0">
              <a:latin typeface="Myriad Pro Ligh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594656" y="909208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3644"/>
                <a:gd name="adj2" fmla="val 687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should we do to solve this?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570C3C-A045-3141-BB29-B5381AEA9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8837" y="72774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CB70F8-23D3-6244-A335-085CF74E98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8837" y="1540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861" y="2786618"/>
            <a:ext cx="38363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baseline="-25000" dirty="0">
                <a:latin typeface="Myriad Pro Light"/>
              </a:rPr>
              <a:t>¾</a:t>
            </a:r>
            <a:r>
              <a:rPr lang="en-GB" sz="8000" b="1" dirty="0">
                <a:latin typeface="Myriad Pro Light"/>
              </a:rPr>
              <a:t> </a:t>
            </a:r>
            <a:r>
              <a:rPr lang="en-GB" sz="8000" b="1" baseline="-25000" dirty="0">
                <a:latin typeface="Myriad Pro Light"/>
              </a:rPr>
              <a:t>of 12 = ?</a:t>
            </a:r>
            <a:endParaRPr lang="en-GB" sz="8000" b="1" dirty="0">
              <a:latin typeface="Myriad Pro Light"/>
            </a:endParaRP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594656" y="909208"/>
            <a:ext cx="2801678" cy="1569186"/>
          </a:xfrm>
          <a:prstGeom prst="cloudCallout">
            <a:avLst>
              <a:gd name="adj1" fmla="val -53644"/>
              <a:gd name="adj2" fmla="val 6871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see what the fraction tells us to do.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1781" y="4763674"/>
            <a:ext cx="1239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baseline="30000" dirty="0">
                <a:latin typeface="Myriad Pro Light"/>
              </a:rPr>
              <a:t>3</a:t>
            </a:r>
            <a:r>
              <a:rPr lang="en-GB" sz="6000" b="1" dirty="0">
                <a:latin typeface="Myriad Pro Light"/>
              </a:rPr>
              <a:t>/</a:t>
            </a:r>
            <a:r>
              <a:rPr lang="en-GB" sz="6000" b="1" baseline="-25000" dirty="0">
                <a:latin typeface="Myriad Pro Light"/>
              </a:rPr>
              <a:t>4</a:t>
            </a:r>
            <a:endParaRPr lang="en-GB" sz="6000" b="1" dirty="0">
              <a:latin typeface="Myriad Pro Light"/>
            </a:endParaRP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89582055-5601-46BC-A613-BBEEAD6BF36A}"/>
              </a:ext>
            </a:extLst>
          </p:cNvPr>
          <p:cNvSpPr/>
          <p:nvPr/>
        </p:nvSpPr>
        <p:spPr>
          <a:xfrm flipH="1">
            <a:off x="4940035" y="4936203"/>
            <a:ext cx="3290082" cy="1206893"/>
          </a:xfrm>
          <a:prstGeom prst="homePlate">
            <a:avLst>
              <a:gd name="adj" fmla="val 5555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The 4 tells us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share the whole amount between four.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89582055-5601-46BC-A613-BBEEAD6BF36A}"/>
              </a:ext>
            </a:extLst>
          </p:cNvPr>
          <p:cNvSpPr/>
          <p:nvPr/>
        </p:nvSpPr>
        <p:spPr>
          <a:xfrm>
            <a:off x="525770" y="4565387"/>
            <a:ext cx="3290082" cy="1303960"/>
          </a:xfrm>
          <a:prstGeom prst="homePlate">
            <a:avLst>
              <a:gd name="adj" fmla="val 5555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The 3 tells us that we want to know what is in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three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those groups.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1309" y="668090"/>
            <a:ext cx="2520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baseline="-25000" dirty="0">
                <a:latin typeface="Myriad Pro Light"/>
              </a:rPr>
              <a:t>¾</a:t>
            </a:r>
            <a:r>
              <a:rPr lang="en-GB" sz="4800" b="1" dirty="0">
                <a:latin typeface="Myriad Pro Light"/>
              </a:rPr>
              <a:t> </a:t>
            </a:r>
            <a:r>
              <a:rPr lang="en-GB" sz="4800" b="1" baseline="-25000" dirty="0">
                <a:latin typeface="Myriad Pro Light"/>
              </a:rPr>
              <a:t>of 12 = ?</a:t>
            </a:r>
            <a:endParaRPr lang="en-GB" sz="4800" b="1" dirty="0">
              <a:latin typeface="Myriad Pro Light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0C9F38-459E-F740-B077-6D954A33B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4902" y="1287401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2B3748-2AAA-014E-BE1A-47848A6572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4902" y="23131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using sharing and number facts.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87" y="3168455"/>
            <a:ext cx="891942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0" b="1" baseline="-25000" dirty="0">
                <a:latin typeface="Myriad Pro Light"/>
              </a:rPr>
              <a:t>¾</a:t>
            </a:r>
            <a:r>
              <a:rPr lang="en-GB" sz="7000" b="1" dirty="0">
                <a:latin typeface="Myriad Pro Light"/>
              </a:rPr>
              <a:t> </a:t>
            </a:r>
            <a:r>
              <a:rPr lang="en-GB" sz="7000" b="1" baseline="-25000" dirty="0">
                <a:latin typeface="Myriad Pro Light"/>
              </a:rPr>
              <a:t>of 12 = 3 lots of 3 bananas</a:t>
            </a:r>
            <a:endParaRPr lang="en-GB" sz="7000" b="1" dirty="0">
              <a:latin typeface="Myriad Pro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114" y="3168455"/>
            <a:ext cx="34387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baseline="-25000" dirty="0">
                <a:latin typeface="Myriad Pro Light"/>
              </a:rPr>
              <a:t>¾</a:t>
            </a:r>
            <a:r>
              <a:rPr lang="en-GB" sz="7200" b="1" dirty="0">
                <a:latin typeface="Myriad Pro Light"/>
              </a:rPr>
              <a:t> </a:t>
            </a:r>
            <a:r>
              <a:rPr lang="en-GB" sz="7200" b="1" baseline="-25000" dirty="0">
                <a:latin typeface="Myriad Pro Light"/>
              </a:rPr>
              <a:t>of 12 = 9</a:t>
            </a:r>
            <a:endParaRPr lang="en-GB" sz="7200" b="1" dirty="0">
              <a:latin typeface="Myriad Pro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409" y="979654"/>
            <a:ext cx="1692800" cy="2062899"/>
            <a:chOff x="247293" y="3562080"/>
            <a:chExt cx="1692800" cy="2062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7" descr="Banana, Fruit, Yello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93431" y="4687845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Banana, Fruit, Yellow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247293" y="3589383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Banana, Fruit, Yello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1002960" y="3720902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rot="2857079">
            <a:off x="3471011" y="1071616"/>
            <a:ext cx="1692800" cy="1996733"/>
            <a:chOff x="247293" y="3562080"/>
            <a:chExt cx="1692800" cy="19967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7" descr="Banana, Fruit, Yellow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34667">
              <a:off x="301127" y="4648828"/>
              <a:ext cx="1095956" cy="72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Banana, Fruit, Yellow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247293" y="3589383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Banana, Fruit, Yello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1002960" y="3720902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 rot="651126" flipH="1">
            <a:off x="6585056" y="1107678"/>
            <a:ext cx="1692800" cy="1825650"/>
            <a:chOff x="247293" y="3562080"/>
            <a:chExt cx="1692800" cy="1825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7" descr="Banana, Fruit, Yello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98972" flipH="1">
              <a:off x="638265" y="4609419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Banana, Fruit, Yellow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2406" flipH="1">
              <a:off x="247293" y="3589383"/>
              <a:ext cx="1176658" cy="7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Banana, Fruit, Yellow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3" flipH="1">
              <a:off x="1002960" y="3720902"/>
              <a:ext cx="1095956" cy="77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FE534B-DFE2-1A4E-8A76-A191098E7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01257" y="33870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D8C60A-A25F-2A42-B068-BFC6C0E1FA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477903" y="152763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55BE553-CB4C-FB42-996F-C3885967AC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07465" y="255459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EA4F7C-8E22-4E47-A0B2-F9B5545A21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27937" y="3429000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EFAD60-F09D-AC42-B29A-9D55D6BDABA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80307" y="4300279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4BDFBF-D70A-7946-B7F4-9A64FD4E1BE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453942" y="5324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3719</TotalTime>
  <Words>432</Words>
  <Application>Microsoft Office PowerPoint</Application>
  <PresentationFormat>On-screen Show (4:3)</PresentationFormat>
  <Paragraphs>85</Paragraphs>
  <Slides>13</Slides>
  <Notes>13</Notes>
  <HiddenSlides>0</HiddenSlides>
  <MMClips>42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255</cp:revision>
  <dcterms:created xsi:type="dcterms:W3CDTF">2018-09-13T11:08:58Z</dcterms:created>
  <dcterms:modified xsi:type="dcterms:W3CDTF">2020-05-13T15:42:08Z</dcterms:modified>
</cp:coreProperties>
</file>