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1"/>
  </p:notesMasterIdLst>
  <p:handoutMasterIdLst>
    <p:handoutMasterId r:id="rId12"/>
  </p:handoutMasterIdLst>
  <p:sldIdLst>
    <p:sldId id="339" r:id="rId2"/>
    <p:sldId id="340" r:id="rId3"/>
    <p:sldId id="341" r:id="rId4"/>
    <p:sldId id="337" r:id="rId5"/>
    <p:sldId id="332" r:id="rId6"/>
    <p:sldId id="336" r:id="rId7"/>
    <p:sldId id="335" r:id="rId8"/>
    <p:sldId id="334" r:id="rId9"/>
    <p:sldId id="338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7600"/>
    <a:srgbClr val="253746"/>
    <a:srgbClr val="9AF67A"/>
    <a:srgbClr val="85F45E"/>
    <a:srgbClr val="E7B8F6"/>
    <a:srgbClr val="F4D2FE"/>
    <a:srgbClr val="F7B635"/>
    <a:srgbClr val="E2AAF4"/>
    <a:srgbClr val="F1C6FE"/>
    <a:srgbClr val="F9B1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9" autoAdjust="0"/>
    <p:restoredTop sz="94249" autoAdjust="0"/>
  </p:normalViewPr>
  <p:slideViewPr>
    <p:cSldViewPr snapToGrid="0">
      <p:cViewPr varScale="1">
        <p:scale>
          <a:sx n="64" d="100"/>
          <a:sy n="64" d="100"/>
        </p:scale>
        <p:origin x="84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844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23DE30-A7BD-4FAF-BD70-A5A57B8B8A99}" type="datetimeFigureOut">
              <a:rPr lang="en-GB" smtClean="0"/>
              <a:t>11/06/2020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258B1-1DD7-475B-A54B-CBC3FF4B63C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4787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CC001-2C7A-4C2A-8B06-705CA02DC7C6}" type="datetimeFigureOut">
              <a:rPr lang="en-GB" smtClean="0"/>
              <a:t>11/06/2020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73E03-7F6C-40B1-9C82-92C8804404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27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73E03-7F6C-40B1-9C82-92C8804404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1360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73E03-7F6C-40B1-9C82-92C8804404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5737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73E03-7F6C-40B1-9C82-92C8804404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0517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73E03-7F6C-40B1-9C82-92C8804404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8548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73E03-7F6C-40B1-9C82-92C8804404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9081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73E03-7F6C-40B1-9C82-92C8804404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85869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73E03-7F6C-40B1-9C82-92C8804404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7131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73E03-7F6C-40B1-9C82-92C8804404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28459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73E03-7F6C-40B1-9C82-92C8804404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4445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hamilton-trust.org.uk/maths/year-5-maths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B96D1F-83BC-4887-89A5-175B6E6C68B9}"/>
              </a:ext>
            </a:extLst>
          </p:cNvPr>
          <p:cNvSpPr/>
          <p:nvPr userDrawn="1"/>
        </p:nvSpPr>
        <p:spPr>
          <a:xfrm>
            <a:off x="-53107" y="6221405"/>
            <a:ext cx="9197108" cy="65706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b="1" dirty="0">
              <a:solidFill>
                <a:prstClr val="white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13BC91-F6D0-4DC8-B0B8-6E7E7FAB6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7E7D638D-B41C-46A9-87E5-34C770A46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2" y="6367376"/>
            <a:ext cx="3086100" cy="365125"/>
          </a:xfrm>
        </p:spPr>
        <p:txBody>
          <a:bodyPr/>
          <a:lstStyle>
            <a:lvl1pPr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pPr algn="r"/>
            <a:r>
              <a:rPr lang="en-GB" dirty="0"/>
              <a:t>Year 5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D9A2E24-96C9-44BE-881E-97F4ADE1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85487" y="6367375"/>
            <a:ext cx="719921" cy="365125"/>
          </a:xfrm>
        </p:spPr>
        <p:txBody>
          <a:bodyPr/>
          <a:lstStyle>
            <a:lvl1pPr algn="ctr"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fld id="{BA0EE811-478C-4958-8104-2A70B5A1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9D1CB2-11BF-434A-9AE8-BEAF97E774D6}"/>
              </a:ext>
            </a:extLst>
          </p:cNvPr>
          <p:cNvSpPr/>
          <p:nvPr userDrawn="1"/>
        </p:nvSpPr>
        <p:spPr>
          <a:xfrm>
            <a:off x="810410" y="6390463"/>
            <a:ext cx="16813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solidFill>
                  <a:srgbClr val="EA7600"/>
                </a:solidFill>
              </a:rPr>
              <a:t>© </a:t>
            </a:r>
            <a:r>
              <a:rPr lang="en-GB" sz="1200" dirty="0">
                <a:solidFill>
                  <a:srgbClr val="EA7600"/>
                </a:solidFill>
                <a:hlinkClick r:id="rId2"/>
              </a:rPr>
              <a:t>hamilton-trust.org.uk</a:t>
            </a:r>
            <a:endParaRPr lang="en-GB" sz="1200" dirty="0">
              <a:solidFill>
                <a:srgbClr val="EA76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1EBB7B-6C39-48C7-850C-99BEC78CA1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8" y="6091747"/>
            <a:ext cx="775846" cy="72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453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bg1">
                <a:lumMod val="95000"/>
              </a:schemeClr>
            </a:gs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Year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EE811-478C-4958-8104-2A70B5A1961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88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4a"/><Relationship Id="rId13" Type="http://schemas.openxmlformats.org/officeDocument/2006/relationships/slideLayout" Target="../slideLayouts/slideLayout1.xml"/><Relationship Id="rId3" Type="http://schemas.microsoft.com/office/2007/relationships/media" Target="../media/media3.m4a"/><Relationship Id="rId7" Type="http://schemas.microsoft.com/office/2007/relationships/media" Target="../media/media5.m4a"/><Relationship Id="rId12" Type="http://schemas.openxmlformats.org/officeDocument/2006/relationships/audio" Target="../media/media7.m4a"/><Relationship Id="rId2" Type="http://schemas.openxmlformats.org/officeDocument/2006/relationships/audio" Target="../media/media2.m4a"/><Relationship Id="rId16" Type="http://schemas.openxmlformats.org/officeDocument/2006/relationships/image" Target="../media/image2.png"/><Relationship Id="rId1" Type="http://schemas.microsoft.com/office/2007/relationships/media" Target="../media/media2.m4a"/><Relationship Id="rId6" Type="http://schemas.openxmlformats.org/officeDocument/2006/relationships/audio" Target="../media/media4.m4a"/><Relationship Id="rId11" Type="http://schemas.microsoft.com/office/2007/relationships/media" Target="../media/media7.m4a"/><Relationship Id="rId5" Type="http://schemas.microsoft.com/office/2007/relationships/media" Target="../media/media4.m4a"/><Relationship Id="rId15" Type="http://schemas.openxmlformats.org/officeDocument/2006/relationships/image" Target="../media/image3.png"/><Relationship Id="rId10" Type="http://schemas.openxmlformats.org/officeDocument/2006/relationships/audio" Target="../media/media6.m4a"/><Relationship Id="rId4" Type="http://schemas.openxmlformats.org/officeDocument/2006/relationships/audio" Target="../media/media3.m4a"/><Relationship Id="rId9" Type="http://schemas.microsoft.com/office/2007/relationships/media" Target="../media/media6.m4a"/><Relationship Id="rId1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9.m4a"/><Relationship Id="rId7" Type="http://schemas.openxmlformats.org/officeDocument/2006/relationships/image" Target="../media/image3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9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12.m4a"/><Relationship Id="rId7" Type="http://schemas.openxmlformats.org/officeDocument/2006/relationships/image" Target="../media/image4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12.m4a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16.m4a"/><Relationship Id="rId3" Type="http://schemas.microsoft.com/office/2007/relationships/media" Target="../media/media14.m4a"/><Relationship Id="rId7" Type="http://schemas.microsoft.com/office/2007/relationships/media" Target="../media/media16.m4a"/><Relationship Id="rId12" Type="http://schemas.openxmlformats.org/officeDocument/2006/relationships/image" Target="../media/image2.pn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audio" Target="../media/media15.m4a"/><Relationship Id="rId11" Type="http://schemas.openxmlformats.org/officeDocument/2006/relationships/image" Target="../media/image5.png"/><Relationship Id="rId5" Type="http://schemas.microsoft.com/office/2007/relationships/media" Target="../media/media15.m4a"/><Relationship Id="rId10" Type="http://schemas.openxmlformats.org/officeDocument/2006/relationships/notesSlide" Target="../notesSlides/notesSlide6.xml"/><Relationship Id="rId4" Type="http://schemas.openxmlformats.org/officeDocument/2006/relationships/audio" Target="../media/media14.m4a"/><Relationship Id="rId9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3" Type="http://schemas.microsoft.com/office/2007/relationships/media" Target="../media/media18.m4a"/><Relationship Id="rId7" Type="http://schemas.openxmlformats.org/officeDocument/2006/relationships/slideLayout" Target="../slideLayouts/slideLayout1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audio" Target="../media/media19.m4a"/><Relationship Id="rId5" Type="http://schemas.microsoft.com/office/2007/relationships/media" Target="../media/media19.m4a"/><Relationship Id="rId10" Type="http://schemas.openxmlformats.org/officeDocument/2006/relationships/image" Target="../media/image2.png"/><Relationship Id="rId4" Type="http://schemas.openxmlformats.org/officeDocument/2006/relationships/audio" Target="../media/media18.m4a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3" Type="http://schemas.microsoft.com/office/2007/relationships/media" Target="../media/media21.m4a"/><Relationship Id="rId7" Type="http://schemas.openxmlformats.org/officeDocument/2006/relationships/slideLayout" Target="../slideLayouts/slideLayout1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6" Type="http://schemas.openxmlformats.org/officeDocument/2006/relationships/audio" Target="../media/media22.m4a"/><Relationship Id="rId5" Type="http://schemas.microsoft.com/office/2007/relationships/media" Target="../media/media22.m4a"/><Relationship Id="rId10" Type="http://schemas.openxmlformats.org/officeDocument/2006/relationships/image" Target="../media/image2.png"/><Relationship Id="rId4" Type="http://schemas.openxmlformats.org/officeDocument/2006/relationships/audio" Target="../media/media21.m4a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3" Type="http://schemas.microsoft.com/office/2007/relationships/media" Target="../media/media24.m4a"/><Relationship Id="rId7" Type="http://schemas.openxmlformats.org/officeDocument/2006/relationships/slideLayout" Target="../slideLayouts/slideLayout1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6" Type="http://schemas.openxmlformats.org/officeDocument/2006/relationships/audio" Target="../media/media25.m4a"/><Relationship Id="rId5" Type="http://schemas.microsoft.com/office/2007/relationships/media" Target="../media/media25.m4a"/><Relationship Id="rId4" Type="http://schemas.openxmlformats.org/officeDocument/2006/relationships/audio" Target="../media/media24.m4a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EE811-478C-4958-8104-2A70B5A1961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 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92771B-E88B-4B78-8609-D8805DD27F41}"/>
              </a:ext>
            </a:extLst>
          </p:cNvPr>
          <p:cNvSpPr txBox="1"/>
          <p:nvPr/>
        </p:nvSpPr>
        <p:spPr>
          <a:xfrm>
            <a:off x="3204548" y="3009051"/>
            <a:ext cx="34848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dirty="0">
                <a:solidFill>
                  <a:sysClr val="windowText" lastClr="000000"/>
                </a:solidFill>
                <a:latin typeface="Calibri" panose="020F0502020204030204"/>
              </a:rPr>
              <a:t>3</a:t>
            </a: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6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GB" sz="6000" spc="600" dirty="0">
                <a:solidFill>
                  <a:sysClr val="windowText" lastClr="000000"/>
                </a:solidFill>
                <a:latin typeface="Calibri" panose="020F0502020204030204"/>
              </a:rPr>
              <a:t>5</a:t>
            </a:r>
            <a:r>
              <a:rPr kumimoji="0" lang="en-GB" sz="2000" b="0" i="0" u="none" strike="noStrike" kern="1200" cap="none" spc="6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6000" b="0" i="0" u="none" strike="noStrike" kern="1200" cap="none" spc="6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r>
              <a:rPr kumimoji="0" lang="en-GB" sz="2000" b="0" i="0" u="none" strike="noStrike" kern="1200" cap="none" spc="6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GB" sz="6000" spc="600" dirty="0">
                <a:solidFill>
                  <a:sysClr val="windowText" lastClr="000000"/>
                </a:solidFill>
                <a:latin typeface="Calibri" panose="020F0502020204030204"/>
              </a:rPr>
              <a:t>7</a:t>
            </a:r>
            <a:endParaRPr kumimoji="0" lang="en-GB" sz="6000" b="0" i="0" u="none" strike="noStrike" kern="1200" cap="none" spc="60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FC39780-5351-4B79-A32E-F4A132A23879}"/>
              </a:ext>
            </a:extLst>
          </p:cNvPr>
          <p:cNvCxnSpPr/>
          <p:nvPr/>
        </p:nvCxnSpPr>
        <p:spPr>
          <a:xfrm flipV="1">
            <a:off x="3780613" y="3009051"/>
            <a:ext cx="0" cy="764369"/>
          </a:xfrm>
          <a:prstGeom prst="line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3A6E706-D857-4B3E-9B57-E832EED7DAA8}"/>
              </a:ext>
            </a:extLst>
          </p:cNvPr>
          <p:cNvCxnSpPr>
            <a:cxnSpLocks/>
          </p:cNvCxnSpPr>
          <p:nvPr/>
        </p:nvCxnSpPr>
        <p:spPr>
          <a:xfrm>
            <a:off x="3780613" y="3009051"/>
            <a:ext cx="2163690" cy="0"/>
          </a:xfrm>
          <a:prstGeom prst="line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8" name="TextBox 10">
            <a:extLst>
              <a:ext uri="{FF2B5EF4-FFF2-40B4-BE49-F238E27FC236}">
                <a16:creationId xmlns:a16="http://schemas.microsoft.com/office/drawing/2014/main" id="{EC4EC5AF-485A-4880-966C-2D0E6C9537CC}"/>
              </a:ext>
            </a:extLst>
          </p:cNvPr>
          <p:cNvSpPr txBox="1"/>
          <p:nvPr/>
        </p:nvSpPr>
        <p:spPr>
          <a:xfrm>
            <a:off x="473802" y="1377577"/>
            <a:ext cx="2730746" cy="984885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Let’s have a go at</a:t>
            </a:r>
            <a:br>
              <a:rPr lang="en-GB" sz="3600" b="1" dirty="0">
                <a:solidFill>
                  <a:srgbClr val="0070C0"/>
                </a:solidFill>
                <a:latin typeface="Calibri" panose="020F0502020204030204" pitchFamily="34" charset="0"/>
              </a:rPr>
            </a:br>
            <a:r>
              <a:rPr lang="en-GB" sz="3600" b="1" dirty="0">
                <a:solidFill>
                  <a:srgbClr val="0070C0"/>
                </a:solidFill>
                <a:latin typeface="Calibri" panose="020F0502020204030204" pitchFamily="34" charset="0"/>
              </a:rPr>
              <a:t>547 ÷ 3 </a:t>
            </a:r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BE31438C-F9E0-5941-9DEF-0C3E501BF8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76063" y="564777"/>
            <a:ext cx="812800" cy="8128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308B482-9712-4B0A-9C16-7C0A581FF02D}"/>
              </a:ext>
            </a:extLst>
          </p:cNvPr>
          <p:cNvSpPr txBox="1"/>
          <p:nvPr/>
        </p:nvSpPr>
        <p:spPr>
          <a:xfrm>
            <a:off x="201346" y="172511"/>
            <a:ext cx="81298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7600"/>
              </a:buClr>
              <a:buSzPct val="120000"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 short division to divide 3- and 4-digit numbers by 1-digit numbers,</a:t>
            </a:r>
            <a:b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including those that leave a remainder.</a:t>
            </a:r>
          </a:p>
        </p:txBody>
      </p:sp>
    </p:spTree>
    <p:extLst>
      <p:ext uri="{BB962C8B-B14F-4D97-AF65-F5344CB8AC3E}">
        <p14:creationId xmlns:p14="http://schemas.microsoft.com/office/powerpoint/2010/main" val="312945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EE811-478C-4958-8104-2A70B5A1961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 5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B25BFB13-B4DE-4A7F-BF04-A5959F2296F7}"/>
              </a:ext>
            </a:extLst>
          </p:cNvPr>
          <p:cNvSpPr/>
          <p:nvPr/>
        </p:nvSpPr>
        <p:spPr>
          <a:xfrm>
            <a:off x="5624009" y="812292"/>
            <a:ext cx="3318646" cy="1178101"/>
          </a:xfrm>
          <a:prstGeom prst="wedgeRoundRectCallout">
            <a:avLst>
              <a:gd name="adj1" fmla="val -40376"/>
              <a:gd name="adj2" fmla="val 73466"/>
              <a:gd name="adj3" fmla="val 16667"/>
            </a:avLst>
          </a:prstGeom>
          <a:solidFill>
            <a:srgbClr val="FFC000">
              <a:lumMod val="40000"/>
              <a:lumOff val="60000"/>
            </a:srgbClr>
          </a:solidFill>
          <a:ln w="6350" cap="flat" cmpd="sng" algn="ctr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Just to make this a bit less confusing, we are going to use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sticky notes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to hide numbers; then reveal each column in turn.</a:t>
            </a:r>
          </a:p>
        </p:txBody>
      </p:sp>
      <p:sp>
        <p:nvSpPr>
          <p:cNvPr id="20" name="TextBox 4">
            <a:extLst>
              <a:ext uri="{FF2B5EF4-FFF2-40B4-BE49-F238E27FC236}">
                <a16:creationId xmlns:a16="http://schemas.microsoft.com/office/drawing/2014/main" id="{1A06FA2F-C10A-45AC-A1CB-FF365D8F7548}"/>
              </a:ext>
            </a:extLst>
          </p:cNvPr>
          <p:cNvSpPr txBox="1"/>
          <p:nvPr/>
        </p:nvSpPr>
        <p:spPr>
          <a:xfrm>
            <a:off x="3667588" y="3188339"/>
            <a:ext cx="30456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</a:t>
            </a:r>
            <a:r>
              <a:rPr kumimoji="0" lang="en-GB" sz="20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60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  <a:r>
              <a:rPr kumimoji="0" lang="en-GB" sz="20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60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r>
              <a:rPr kumimoji="0" lang="en-GB" sz="20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60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  <a:endParaRPr kumimoji="0" lang="en-GB" sz="6000" b="0" i="0" u="none" strike="noStrike" kern="1200" cap="none" spc="60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5B5BB2E-0F53-43F3-8BCA-00A8ED1DB6B2}"/>
              </a:ext>
            </a:extLst>
          </p:cNvPr>
          <p:cNvCxnSpPr/>
          <p:nvPr/>
        </p:nvCxnSpPr>
        <p:spPr>
          <a:xfrm flipV="1">
            <a:off x="4243653" y="3188339"/>
            <a:ext cx="0" cy="764369"/>
          </a:xfrm>
          <a:prstGeom prst="line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5E7E9356-01C5-4EE2-862C-4C7E043E1446}"/>
              </a:ext>
            </a:extLst>
          </p:cNvPr>
          <p:cNvSpPr/>
          <p:nvPr/>
        </p:nvSpPr>
        <p:spPr>
          <a:xfrm>
            <a:off x="5029342" y="3414295"/>
            <a:ext cx="492985" cy="576064"/>
          </a:xfrm>
          <a:prstGeom prst="rect">
            <a:avLst/>
          </a:prstGeom>
          <a:solidFill>
            <a:srgbClr val="FFFF00"/>
          </a:solidFill>
          <a:ln w="6350" cap="flat" cmpd="sng" algn="ctr">
            <a:solidFill>
              <a:srgbClr val="FFFF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BABF0ED-206C-4DB5-9823-8F6A485068F4}"/>
              </a:ext>
            </a:extLst>
          </p:cNvPr>
          <p:cNvCxnSpPr>
            <a:cxnSpLocks/>
          </p:cNvCxnSpPr>
          <p:nvPr/>
        </p:nvCxnSpPr>
        <p:spPr>
          <a:xfrm>
            <a:off x="4243653" y="3188339"/>
            <a:ext cx="2243921" cy="0"/>
          </a:xfrm>
          <a:prstGeom prst="line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24" name="TextBox 11">
            <a:extLst>
              <a:ext uri="{FF2B5EF4-FFF2-40B4-BE49-F238E27FC236}">
                <a16:creationId xmlns:a16="http://schemas.microsoft.com/office/drawing/2014/main" id="{6934FF16-7175-4D92-9179-4FBD6349611A}"/>
              </a:ext>
            </a:extLst>
          </p:cNvPr>
          <p:cNvSpPr txBox="1"/>
          <p:nvPr/>
        </p:nvSpPr>
        <p:spPr>
          <a:xfrm>
            <a:off x="4377038" y="2296524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5" name="TextBox 12">
            <a:extLst>
              <a:ext uri="{FF2B5EF4-FFF2-40B4-BE49-F238E27FC236}">
                <a16:creationId xmlns:a16="http://schemas.microsoft.com/office/drawing/2014/main" id="{C3F4191A-56F2-4E63-B3D6-26C15C19BA7C}"/>
              </a:ext>
            </a:extLst>
          </p:cNvPr>
          <p:cNvSpPr txBox="1"/>
          <p:nvPr/>
        </p:nvSpPr>
        <p:spPr>
          <a:xfrm>
            <a:off x="4771797" y="3245754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852C4A30-6BB6-412F-94C0-9849610CA2ED}"/>
              </a:ext>
            </a:extLst>
          </p:cNvPr>
          <p:cNvSpPr/>
          <p:nvPr/>
        </p:nvSpPr>
        <p:spPr>
          <a:xfrm>
            <a:off x="1332356" y="956079"/>
            <a:ext cx="3331780" cy="1178101"/>
          </a:xfrm>
          <a:prstGeom prst="wedgeRoundRectCallout">
            <a:avLst>
              <a:gd name="adj1" fmla="val 46659"/>
              <a:gd name="adj2" fmla="val 80391"/>
              <a:gd name="adj3" fmla="val 16667"/>
            </a:avLst>
          </a:prstGeom>
          <a:solidFill>
            <a:srgbClr val="FFC000">
              <a:lumMod val="40000"/>
              <a:lumOff val="60000"/>
            </a:srgbClr>
          </a:solidFill>
          <a:ln w="6350" cap="flat" cmpd="sng" algn="ctr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>
                <a:solidFill>
                  <a:srgbClr val="C00000"/>
                </a:solidFill>
                <a:latin typeface="Calibri" panose="020F0502020204030204" pitchFamily="34" charset="0"/>
              </a:rPr>
              <a:t>1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 and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left over.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We write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1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 the 100s place, as we are dividing the 100s, then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in front of the 10s digit. 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26EAD29-3961-4AA1-B178-A240A3ADDD18}"/>
              </a:ext>
            </a:extLst>
          </p:cNvPr>
          <p:cNvGrpSpPr/>
          <p:nvPr/>
        </p:nvGrpSpPr>
        <p:grpSpPr>
          <a:xfrm>
            <a:off x="4725885" y="4624422"/>
            <a:ext cx="2404298" cy="741397"/>
            <a:chOff x="1167141" y="956494"/>
            <a:chExt cx="3205731" cy="839479"/>
          </a:xfrm>
        </p:grpSpPr>
        <p:sp>
          <p:nvSpPr>
            <p:cNvPr id="29" name="Speech Bubble: Rectangle with Corners Rounded 28">
              <a:extLst>
                <a:ext uri="{FF2B5EF4-FFF2-40B4-BE49-F238E27FC236}">
                  <a16:creationId xmlns:a16="http://schemas.microsoft.com/office/drawing/2014/main" id="{E322BE84-5E6B-4A3F-B859-DDDCA8642617}"/>
                </a:ext>
              </a:extLst>
            </p:cNvPr>
            <p:cNvSpPr/>
            <p:nvPr/>
          </p:nvSpPr>
          <p:spPr>
            <a:xfrm>
              <a:off x="1167141" y="1074204"/>
              <a:ext cx="3205731" cy="721769"/>
            </a:xfrm>
            <a:prstGeom prst="wedgeRoundRectCallout">
              <a:avLst>
                <a:gd name="adj1" fmla="val -24936"/>
                <a:gd name="adj2" fmla="val -149806"/>
                <a:gd name="adj3" fmla="val 16667"/>
              </a:avLst>
            </a:prstGeom>
            <a:solidFill>
              <a:srgbClr val="FFC000">
                <a:lumMod val="40000"/>
                <a:lumOff val="60000"/>
              </a:srgbClr>
            </a:solidFill>
            <a:ln w="6350" cap="flat" cmpd="sng" algn="ctr">
              <a:solidFill>
                <a:srgbClr val="FFC000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How many </a:t>
              </a:r>
              <a:r>
                <a:rPr lang="en-GB" sz="1600" b="1" dirty="0">
                  <a:solidFill>
                    <a:srgbClr val="253746"/>
                  </a:solidFill>
                  <a:latin typeface="Calibri" panose="020F0502020204030204" pitchFamily="34" charset="0"/>
                </a:rPr>
                <a:t>3</a:t>
              </a: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s in </a:t>
              </a: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24</a:t>
              </a: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?</a:t>
              </a: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3562AC40-12EE-4A99-B27F-EB3B0C4404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duotone>
                <a:prstClr val="black"/>
                <a:srgbClr val="4472C4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08" t="7868" r="20201" b="6886"/>
            <a:stretch/>
          </p:blipFill>
          <p:spPr>
            <a:xfrm>
              <a:off x="1344284" y="956494"/>
              <a:ext cx="307921" cy="519866"/>
            </a:xfrm>
            <a:prstGeom prst="rect">
              <a:avLst/>
            </a:prstGeom>
          </p:spPr>
        </p:pic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12E0ED5D-6C13-44A9-9237-D377D2205DB1}"/>
              </a:ext>
            </a:extLst>
          </p:cNvPr>
          <p:cNvSpPr/>
          <p:nvPr/>
        </p:nvSpPr>
        <p:spPr>
          <a:xfrm>
            <a:off x="5631918" y="3408139"/>
            <a:ext cx="492985" cy="576064"/>
          </a:xfrm>
          <a:prstGeom prst="rect">
            <a:avLst/>
          </a:prstGeom>
          <a:solidFill>
            <a:srgbClr val="FFFF00"/>
          </a:solidFill>
          <a:ln w="6350" cap="flat" cmpd="sng" algn="ctr">
            <a:solidFill>
              <a:srgbClr val="FFFF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089A915-936C-43B7-9F81-7B8A13FAB1EE}"/>
              </a:ext>
            </a:extLst>
          </p:cNvPr>
          <p:cNvGrpSpPr/>
          <p:nvPr/>
        </p:nvGrpSpPr>
        <p:grpSpPr>
          <a:xfrm>
            <a:off x="1707903" y="4605006"/>
            <a:ext cx="2404298" cy="741397"/>
            <a:chOff x="1167141" y="956494"/>
            <a:chExt cx="3205731" cy="839479"/>
          </a:xfrm>
        </p:grpSpPr>
        <p:sp>
          <p:nvSpPr>
            <p:cNvPr id="32" name="Speech Bubble: Rectangle with Corners Rounded 31">
              <a:extLst>
                <a:ext uri="{FF2B5EF4-FFF2-40B4-BE49-F238E27FC236}">
                  <a16:creationId xmlns:a16="http://schemas.microsoft.com/office/drawing/2014/main" id="{55781CF4-4C74-4E10-8814-D1BB77BE1234}"/>
                </a:ext>
              </a:extLst>
            </p:cNvPr>
            <p:cNvSpPr/>
            <p:nvPr/>
          </p:nvSpPr>
          <p:spPr>
            <a:xfrm>
              <a:off x="1167141" y="1074204"/>
              <a:ext cx="3205731" cy="721769"/>
            </a:xfrm>
            <a:prstGeom prst="wedgeRoundRectCallout">
              <a:avLst>
                <a:gd name="adj1" fmla="val 62098"/>
                <a:gd name="adj2" fmla="val -149805"/>
                <a:gd name="adj3" fmla="val 16667"/>
              </a:avLst>
            </a:prstGeom>
            <a:solidFill>
              <a:srgbClr val="FFC000">
                <a:lumMod val="40000"/>
                <a:lumOff val="60000"/>
              </a:srgbClr>
            </a:solidFill>
            <a:ln w="6350" cap="flat" cmpd="sng" algn="ctr">
              <a:solidFill>
                <a:srgbClr val="FFC000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How many </a:t>
              </a:r>
              <a:r>
                <a:rPr lang="en-GB" sz="1600" b="1" dirty="0">
                  <a:solidFill>
                    <a:srgbClr val="253746"/>
                  </a:solidFill>
                  <a:latin typeface="Calibri" panose="020F0502020204030204" pitchFamily="34" charset="0"/>
                </a:rPr>
                <a:t>3</a:t>
              </a: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s in </a:t>
              </a:r>
              <a:r>
                <a:rPr lang="en-GB" sz="1600" b="1" dirty="0">
                  <a:solidFill>
                    <a:schemeClr val="tx1"/>
                  </a:solidFill>
                  <a:latin typeface="Calibri" panose="020F0502020204030204" pitchFamily="34" charset="0"/>
                </a:rPr>
                <a:t>5</a:t>
              </a: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?</a:t>
              </a: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19784EA1-A26E-4503-9F45-984AB56EE7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duotone>
                <a:prstClr val="black"/>
                <a:srgbClr val="4472C4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08" t="7868" r="20201" b="6886"/>
            <a:stretch/>
          </p:blipFill>
          <p:spPr>
            <a:xfrm>
              <a:off x="1344284" y="956494"/>
              <a:ext cx="307921" cy="519866"/>
            </a:xfrm>
            <a:prstGeom prst="rect">
              <a:avLst/>
            </a:prstGeom>
          </p:spPr>
        </p:pic>
      </p:grp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B0513DB4-B860-5A4F-B354-D2B69367C7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460843" y="440131"/>
            <a:ext cx="812800" cy="812800"/>
          </a:xfrm>
          <a:prstGeom prst="rect">
            <a:avLst/>
          </a:prstGeom>
        </p:spPr>
      </p:pic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DF336896-1972-AF40-A7ED-0E903E3E96D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627937" y="1253788"/>
            <a:ext cx="812800" cy="812800"/>
          </a:xfrm>
          <a:prstGeom prst="rect">
            <a:avLst/>
          </a:prstGeom>
        </p:spPr>
      </p:pic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5C34322B-0804-D648-9933-F2FEB3AA61D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867243" y="2095477"/>
            <a:ext cx="812800" cy="812800"/>
          </a:xfrm>
          <a:prstGeom prst="rect">
            <a:avLst/>
          </a:prstGeom>
        </p:spPr>
      </p:pic>
      <p:pic>
        <p:nvPicPr>
          <p:cNvPr id="6" name="Online Media 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BEC34834-8124-CF41-B43F-7FF5EE3B4957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982716" y="3007895"/>
            <a:ext cx="812800" cy="812800"/>
          </a:xfrm>
          <a:prstGeom prst="rect">
            <a:avLst/>
          </a:prstGeom>
        </p:spPr>
      </p:pic>
      <p:pic>
        <p:nvPicPr>
          <p:cNvPr id="7" name="Online Media 6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71B2A6A3-11BE-9541-A771-41656A6BD585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080007" y="3990359"/>
            <a:ext cx="812800" cy="812800"/>
          </a:xfrm>
          <a:prstGeom prst="rect">
            <a:avLst/>
          </a:prstGeom>
        </p:spPr>
      </p:pic>
      <p:pic>
        <p:nvPicPr>
          <p:cNvPr id="8" name="Online Media 7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CBACCF84-381B-134B-91E3-A607DA681DA8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920577" y="5009775"/>
            <a:ext cx="812800" cy="81280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D88160A0-7BDE-43EA-9BB2-F5AF94D2A302}"/>
              </a:ext>
            </a:extLst>
          </p:cNvPr>
          <p:cNvSpPr txBox="1"/>
          <p:nvPr/>
        </p:nvSpPr>
        <p:spPr>
          <a:xfrm>
            <a:off x="201346" y="172511"/>
            <a:ext cx="81298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7600"/>
              </a:buClr>
              <a:buSzPct val="120000"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 short division to divide 3- and 4-digit numbers by 1-digit numbers,</a:t>
            </a:r>
            <a:b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including those that leave a remainder.</a:t>
            </a:r>
          </a:p>
        </p:txBody>
      </p:sp>
    </p:spTree>
    <p:extLst>
      <p:ext uri="{BB962C8B-B14F-4D97-AF65-F5344CB8AC3E}">
        <p14:creationId xmlns:p14="http://schemas.microsoft.com/office/powerpoint/2010/main" val="276701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3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7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8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317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309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2" grpId="0" animBg="1"/>
      <p:bldP spid="24" grpId="0"/>
      <p:bldP spid="25" grpId="0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EE811-478C-4958-8104-2A70B5A1961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 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06FA2F-C10A-45AC-A1CB-FF365D8F7548}"/>
              </a:ext>
            </a:extLst>
          </p:cNvPr>
          <p:cNvSpPr txBox="1"/>
          <p:nvPr/>
        </p:nvSpPr>
        <p:spPr>
          <a:xfrm>
            <a:off x="3677525" y="3188339"/>
            <a:ext cx="30456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GB" sz="6000" spc="600" dirty="0">
                <a:solidFill>
                  <a:prstClr val="black"/>
                </a:solidFill>
                <a:latin typeface="Calibri" panose="020F0502020204030204"/>
              </a:rPr>
              <a:t>5</a:t>
            </a:r>
            <a:r>
              <a:rPr kumimoji="0" lang="en-GB" sz="20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60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r>
              <a:rPr kumimoji="0" lang="en-GB" sz="20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GB" sz="6000" spc="600" dirty="0">
                <a:solidFill>
                  <a:prstClr val="black"/>
                </a:solidFill>
                <a:latin typeface="Calibri" panose="020F0502020204030204"/>
              </a:rPr>
              <a:t>7</a:t>
            </a:r>
            <a:endParaRPr kumimoji="0" lang="en-GB" sz="6000" b="0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5B5BB2E-0F53-43F3-8BCA-00A8ED1DB6B2}"/>
              </a:ext>
            </a:extLst>
          </p:cNvPr>
          <p:cNvCxnSpPr/>
          <p:nvPr/>
        </p:nvCxnSpPr>
        <p:spPr>
          <a:xfrm flipV="1">
            <a:off x="4253590" y="3188339"/>
            <a:ext cx="0" cy="764369"/>
          </a:xfrm>
          <a:prstGeom prst="line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BABF0ED-206C-4DB5-9823-8F6A485068F4}"/>
              </a:ext>
            </a:extLst>
          </p:cNvPr>
          <p:cNvCxnSpPr>
            <a:cxnSpLocks/>
          </p:cNvCxnSpPr>
          <p:nvPr/>
        </p:nvCxnSpPr>
        <p:spPr>
          <a:xfrm>
            <a:off x="4253590" y="3188339"/>
            <a:ext cx="2243921" cy="0"/>
          </a:xfrm>
          <a:prstGeom prst="line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8" name="TextBox 11">
            <a:extLst>
              <a:ext uri="{FF2B5EF4-FFF2-40B4-BE49-F238E27FC236}">
                <a16:creationId xmlns:a16="http://schemas.microsoft.com/office/drawing/2014/main" id="{6934FF16-7175-4D92-9179-4FBD6349611A}"/>
              </a:ext>
            </a:extLst>
          </p:cNvPr>
          <p:cNvSpPr txBox="1"/>
          <p:nvPr/>
        </p:nvSpPr>
        <p:spPr>
          <a:xfrm>
            <a:off x="4355273" y="2296524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dirty="0">
                <a:solidFill>
                  <a:srgbClr val="C00000"/>
                </a:solidFill>
                <a:latin typeface="Calibri" panose="020F0502020204030204"/>
              </a:rPr>
              <a:t>1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C3F4191A-56F2-4E63-B3D6-26C15C19BA7C}"/>
              </a:ext>
            </a:extLst>
          </p:cNvPr>
          <p:cNvSpPr txBox="1"/>
          <p:nvPr/>
        </p:nvSpPr>
        <p:spPr>
          <a:xfrm>
            <a:off x="4756968" y="323759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852C4A30-6BB6-412F-94C0-9849610CA2ED}"/>
              </a:ext>
            </a:extLst>
          </p:cNvPr>
          <p:cNvSpPr/>
          <p:nvPr/>
        </p:nvSpPr>
        <p:spPr>
          <a:xfrm>
            <a:off x="2702907" y="1157345"/>
            <a:ext cx="2595197" cy="856909"/>
          </a:xfrm>
          <a:prstGeom prst="wedgeRoundRectCallout">
            <a:avLst>
              <a:gd name="adj1" fmla="val 45329"/>
              <a:gd name="adj2" fmla="val 100525"/>
              <a:gd name="adj3" fmla="val 16667"/>
            </a:avLst>
          </a:prstGeom>
          <a:solidFill>
            <a:srgbClr val="FFC000">
              <a:lumMod val="40000"/>
              <a:lumOff val="60000"/>
            </a:srgbClr>
          </a:solidFill>
          <a:ln w="6350" cap="flat" cmpd="sng" algn="ctr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>
                <a:solidFill>
                  <a:srgbClr val="C00000"/>
                </a:solidFill>
                <a:latin typeface="Calibri" panose="020F0502020204030204" pitchFamily="34" charset="0"/>
              </a:rPr>
              <a:t>8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 We write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8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in the 10s place as we are dividing the 10s</a:t>
            </a:r>
            <a:r>
              <a:rPr lang="en-GB" sz="1600" b="1" dirty="0">
                <a:solidFill>
                  <a:srgbClr val="253746"/>
                </a:solidFill>
                <a:latin typeface="Calibri" panose="020F0502020204030204" pitchFamily="34" charset="0"/>
              </a:rPr>
              <a:t>.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26EAD29-3961-4AA1-B178-A240A3ADDD18}"/>
              </a:ext>
            </a:extLst>
          </p:cNvPr>
          <p:cNvGrpSpPr/>
          <p:nvPr/>
        </p:nvGrpSpPr>
        <p:grpSpPr>
          <a:xfrm>
            <a:off x="5049777" y="4647391"/>
            <a:ext cx="2404298" cy="741397"/>
            <a:chOff x="1167141" y="956494"/>
            <a:chExt cx="3205731" cy="839479"/>
          </a:xfrm>
        </p:grpSpPr>
        <p:sp>
          <p:nvSpPr>
            <p:cNvPr id="17" name="Speech Bubble: Rectangle with Corners Rounded 16">
              <a:extLst>
                <a:ext uri="{FF2B5EF4-FFF2-40B4-BE49-F238E27FC236}">
                  <a16:creationId xmlns:a16="http://schemas.microsoft.com/office/drawing/2014/main" id="{E322BE84-5E6B-4A3F-B859-DDDCA8642617}"/>
                </a:ext>
              </a:extLst>
            </p:cNvPr>
            <p:cNvSpPr/>
            <p:nvPr/>
          </p:nvSpPr>
          <p:spPr>
            <a:xfrm>
              <a:off x="1167141" y="1074204"/>
              <a:ext cx="3205731" cy="721769"/>
            </a:xfrm>
            <a:prstGeom prst="wedgeRoundRectCallout">
              <a:avLst>
                <a:gd name="adj1" fmla="val -18543"/>
                <a:gd name="adj2" fmla="val -149805"/>
                <a:gd name="adj3" fmla="val 16667"/>
              </a:avLst>
            </a:prstGeom>
            <a:solidFill>
              <a:srgbClr val="FFC000">
                <a:lumMod val="40000"/>
                <a:lumOff val="60000"/>
              </a:srgbClr>
            </a:solidFill>
            <a:ln w="6350" cap="flat" cmpd="sng" algn="ctr">
              <a:solidFill>
                <a:srgbClr val="FFC000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How many 3s in </a:t>
              </a:r>
              <a:r>
                <a:rPr lang="en-GB" sz="1600" b="1" dirty="0">
                  <a:solidFill>
                    <a:srgbClr val="253746"/>
                  </a:solidFill>
                  <a:latin typeface="Calibri" panose="020F0502020204030204" pitchFamily="34" charset="0"/>
                </a:rPr>
                <a:t>7</a:t>
              </a: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?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562AC40-12EE-4A99-B27F-EB3B0C4404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prstClr val="black"/>
                <a:srgbClr val="4472C4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08" t="7868" r="20201" b="6886"/>
            <a:stretch/>
          </p:blipFill>
          <p:spPr>
            <a:xfrm>
              <a:off x="1344284" y="956494"/>
              <a:ext cx="307921" cy="519866"/>
            </a:xfrm>
            <a:prstGeom prst="rect">
              <a:avLst/>
            </a:prstGeom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12E0ED5D-6C13-44A9-9237-D377D2205DB1}"/>
              </a:ext>
            </a:extLst>
          </p:cNvPr>
          <p:cNvSpPr/>
          <p:nvPr/>
        </p:nvSpPr>
        <p:spPr>
          <a:xfrm>
            <a:off x="5536729" y="3395548"/>
            <a:ext cx="492985" cy="576064"/>
          </a:xfrm>
          <a:prstGeom prst="rect">
            <a:avLst/>
          </a:prstGeom>
          <a:solidFill>
            <a:srgbClr val="FFFF00"/>
          </a:solidFill>
          <a:ln w="6350" cap="flat" cmpd="sng" algn="ctr">
            <a:solidFill>
              <a:srgbClr val="FFFF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9">
            <a:extLst>
              <a:ext uri="{FF2B5EF4-FFF2-40B4-BE49-F238E27FC236}">
                <a16:creationId xmlns:a16="http://schemas.microsoft.com/office/drawing/2014/main" id="{4E9C0D81-6C93-4358-87C2-AADF4B1B29C3}"/>
              </a:ext>
            </a:extLst>
          </p:cNvPr>
          <p:cNvSpPr txBox="1"/>
          <p:nvPr/>
        </p:nvSpPr>
        <p:spPr>
          <a:xfrm>
            <a:off x="4914008" y="2296524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dirty="0">
                <a:solidFill>
                  <a:srgbClr val="C00000"/>
                </a:solidFill>
                <a:latin typeface="Calibri" panose="020F0502020204030204"/>
              </a:rPr>
              <a:t>8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705A037A-8A43-2E4B-AAE1-6C1932C451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664032" y="2871309"/>
            <a:ext cx="812800" cy="812800"/>
          </a:xfrm>
          <a:prstGeom prst="rect">
            <a:avLst/>
          </a:prstGeom>
        </p:spPr>
      </p:pic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EBE464CA-6A70-6843-853F-6562E7FDFCA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664032" y="1609862"/>
            <a:ext cx="812800" cy="8128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B385BEB-8EC4-491C-83DA-CDCF8E662D7D}"/>
              </a:ext>
            </a:extLst>
          </p:cNvPr>
          <p:cNvSpPr txBox="1"/>
          <p:nvPr/>
        </p:nvSpPr>
        <p:spPr>
          <a:xfrm>
            <a:off x="201346" y="172511"/>
            <a:ext cx="81298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7600"/>
              </a:buClr>
              <a:buSzPct val="120000"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 short division to divide 3- and 4-digit numbers by 1-digit numbers,</a:t>
            </a:r>
            <a:b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including those that leave a remainder.</a:t>
            </a:r>
          </a:p>
        </p:txBody>
      </p:sp>
    </p:spTree>
    <p:extLst>
      <p:ext uri="{BB962C8B-B14F-4D97-AF65-F5344CB8AC3E}">
        <p14:creationId xmlns:p14="http://schemas.microsoft.com/office/powerpoint/2010/main" val="194183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4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EE811-478C-4958-8104-2A70B5A1961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 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06FA2F-C10A-45AC-A1CB-FF365D8F7548}"/>
              </a:ext>
            </a:extLst>
          </p:cNvPr>
          <p:cNvSpPr txBox="1"/>
          <p:nvPr/>
        </p:nvSpPr>
        <p:spPr>
          <a:xfrm>
            <a:off x="3669852" y="3165360"/>
            <a:ext cx="30456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dirty="0">
                <a:solidFill>
                  <a:prstClr val="black"/>
                </a:solidFill>
                <a:latin typeface="Calibri" panose="020F0502020204030204"/>
              </a:rPr>
              <a:t>3</a:t>
            </a: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GB" sz="6000" spc="600" dirty="0">
                <a:solidFill>
                  <a:prstClr val="black"/>
                </a:solidFill>
                <a:latin typeface="Calibri" panose="020F0502020204030204"/>
              </a:rPr>
              <a:t>5</a:t>
            </a:r>
            <a:r>
              <a:rPr kumimoji="0" lang="en-GB" sz="20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60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r>
              <a:rPr kumimoji="0" lang="en-GB" sz="20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GB" sz="6000" spc="600" dirty="0">
                <a:solidFill>
                  <a:prstClr val="black"/>
                </a:solidFill>
                <a:latin typeface="Calibri" panose="020F0502020204030204"/>
              </a:rPr>
              <a:t>7</a:t>
            </a:r>
            <a:endParaRPr kumimoji="0" lang="en-GB" sz="6000" b="0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5B5BB2E-0F53-43F3-8BCA-00A8ED1DB6B2}"/>
              </a:ext>
            </a:extLst>
          </p:cNvPr>
          <p:cNvCxnSpPr/>
          <p:nvPr/>
        </p:nvCxnSpPr>
        <p:spPr>
          <a:xfrm flipV="1">
            <a:off x="4245917" y="3165360"/>
            <a:ext cx="0" cy="764369"/>
          </a:xfrm>
          <a:prstGeom prst="line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BABF0ED-206C-4DB5-9823-8F6A485068F4}"/>
              </a:ext>
            </a:extLst>
          </p:cNvPr>
          <p:cNvCxnSpPr>
            <a:cxnSpLocks/>
          </p:cNvCxnSpPr>
          <p:nvPr/>
        </p:nvCxnSpPr>
        <p:spPr>
          <a:xfrm>
            <a:off x="4245917" y="3165360"/>
            <a:ext cx="1828958" cy="0"/>
          </a:xfrm>
          <a:prstGeom prst="line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8" name="TextBox 11">
            <a:extLst>
              <a:ext uri="{FF2B5EF4-FFF2-40B4-BE49-F238E27FC236}">
                <a16:creationId xmlns:a16="http://schemas.microsoft.com/office/drawing/2014/main" id="{6934FF16-7175-4D92-9179-4FBD6349611A}"/>
              </a:ext>
            </a:extLst>
          </p:cNvPr>
          <p:cNvSpPr txBox="1"/>
          <p:nvPr/>
        </p:nvSpPr>
        <p:spPr>
          <a:xfrm>
            <a:off x="4331212" y="2192615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dirty="0">
                <a:solidFill>
                  <a:srgbClr val="C00000"/>
                </a:solidFill>
                <a:latin typeface="Calibri" panose="020F0502020204030204"/>
              </a:rPr>
              <a:t>1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C3F4191A-56F2-4E63-B3D6-26C15C19BA7C}"/>
              </a:ext>
            </a:extLst>
          </p:cNvPr>
          <p:cNvSpPr txBox="1"/>
          <p:nvPr/>
        </p:nvSpPr>
        <p:spPr>
          <a:xfrm>
            <a:off x="4730304" y="3251195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852C4A30-6BB6-412F-94C0-9849610CA2ED}"/>
              </a:ext>
            </a:extLst>
          </p:cNvPr>
          <p:cNvSpPr/>
          <p:nvPr/>
        </p:nvSpPr>
        <p:spPr>
          <a:xfrm>
            <a:off x="3207496" y="1159012"/>
            <a:ext cx="3045616" cy="769480"/>
          </a:xfrm>
          <a:prstGeom prst="wedgeRoundRectCallout">
            <a:avLst>
              <a:gd name="adj1" fmla="val 35329"/>
              <a:gd name="adj2" fmla="val 100570"/>
              <a:gd name="adj3" fmla="val 16667"/>
            </a:avLst>
          </a:prstGeom>
          <a:solidFill>
            <a:srgbClr val="FFC000">
              <a:lumMod val="40000"/>
              <a:lumOff val="60000"/>
            </a:srgbClr>
          </a:solidFill>
          <a:ln w="6350" cap="flat" cmpd="sng" algn="ctr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>
                <a:solidFill>
                  <a:srgbClr val="C00000"/>
                </a:solidFill>
                <a:latin typeface="Calibri" panose="020F0502020204030204" pitchFamily="34" charset="0"/>
              </a:rPr>
              <a:t>2</a:t>
            </a:r>
            <a:r>
              <a:rPr lang="en-GB" sz="1600" b="1" dirty="0">
                <a:solidFill>
                  <a:srgbClr val="253746"/>
                </a:solidFill>
                <a:latin typeface="Calibri" panose="020F0502020204030204" pitchFamily="34" charset="0"/>
              </a:rPr>
              <a:t> and </a:t>
            </a:r>
            <a:r>
              <a:rPr lang="en-GB" sz="1600" b="1" dirty="0">
                <a:solidFill>
                  <a:srgbClr val="C00000"/>
                </a:solidFill>
                <a:latin typeface="Calibri" panose="020F0502020204030204" pitchFamily="34" charset="0"/>
              </a:rPr>
              <a:t>1</a:t>
            </a:r>
            <a:r>
              <a:rPr lang="en-GB" sz="1600" b="1" dirty="0">
                <a:solidFill>
                  <a:srgbClr val="253746"/>
                </a:solidFill>
                <a:latin typeface="Calibri" panose="020F0502020204030204" pitchFamily="34" charset="0"/>
              </a:rPr>
              <a:t> left over. We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write </a:t>
            </a:r>
            <a:r>
              <a:rPr lang="en-GB" sz="1600" b="1" dirty="0">
                <a:solidFill>
                  <a:srgbClr val="C00000"/>
                </a:solidFill>
                <a:latin typeface="Calibri" panose="020F0502020204030204" pitchFamily="34" charset="0"/>
              </a:rPr>
              <a:t>2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in the 1s column</a:t>
            </a:r>
            <a:r>
              <a:rPr kumimoji="0" lang="en-GB" sz="1600" b="1" i="0" u="none" strike="noStrike" kern="1200" cap="none" spc="0" normalizeH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and there is a </a:t>
            </a:r>
            <a:r>
              <a:rPr kumimoji="0" lang="en-GB" sz="1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remainder</a:t>
            </a:r>
            <a:r>
              <a:rPr kumimoji="0" lang="en-GB" sz="1600" b="1" i="0" u="none" strike="noStrike" kern="1200" cap="none" spc="0" normalizeH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of </a:t>
            </a:r>
            <a:r>
              <a:rPr kumimoji="0" lang="en-GB" sz="1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  <a:r>
              <a:rPr kumimoji="0" lang="en-GB" sz="1600" b="1" i="0" u="none" strike="noStrike" kern="1200" cap="none" spc="0" normalizeH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13" name="TextBox 19">
            <a:extLst>
              <a:ext uri="{FF2B5EF4-FFF2-40B4-BE49-F238E27FC236}">
                <a16:creationId xmlns:a16="http://schemas.microsoft.com/office/drawing/2014/main" id="{4E9C0D81-6C93-4358-87C2-AADF4B1B29C3}"/>
              </a:ext>
            </a:extLst>
          </p:cNvPr>
          <p:cNvSpPr txBox="1"/>
          <p:nvPr/>
        </p:nvSpPr>
        <p:spPr>
          <a:xfrm>
            <a:off x="4919697" y="2192615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dirty="0">
                <a:solidFill>
                  <a:srgbClr val="C00000"/>
                </a:solidFill>
                <a:latin typeface="Calibri" panose="020F0502020204030204"/>
              </a:rPr>
              <a:t>8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5" name="TextBox 21">
            <a:extLst>
              <a:ext uri="{FF2B5EF4-FFF2-40B4-BE49-F238E27FC236}">
                <a16:creationId xmlns:a16="http://schemas.microsoft.com/office/drawing/2014/main" id="{337B4B36-A47F-4173-88CA-A0B246F24523}"/>
              </a:ext>
            </a:extLst>
          </p:cNvPr>
          <p:cNvSpPr txBox="1"/>
          <p:nvPr/>
        </p:nvSpPr>
        <p:spPr>
          <a:xfrm>
            <a:off x="5569417" y="2192615"/>
            <a:ext cx="15808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r 1</a:t>
            </a:r>
          </a:p>
        </p:txBody>
      </p:sp>
      <p:sp>
        <p:nvSpPr>
          <p:cNvPr id="16" name="TextBox 1">
            <a:extLst>
              <a:ext uri="{FF2B5EF4-FFF2-40B4-BE49-F238E27FC236}">
                <a16:creationId xmlns:a16="http://schemas.microsoft.com/office/drawing/2014/main" id="{05923318-B0D7-48D1-9879-BDB879F3C50C}"/>
              </a:ext>
            </a:extLst>
          </p:cNvPr>
          <p:cNvSpPr txBox="1"/>
          <p:nvPr/>
        </p:nvSpPr>
        <p:spPr>
          <a:xfrm>
            <a:off x="3771507" y="4520496"/>
            <a:ext cx="3723777" cy="52322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answer is </a:t>
            </a:r>
            <a:r>
              <a:rPr lang="en-GB" sz="2800" b="1" dirty="0">
                <a:solidFill>
                  <a:srgbClr val="C00000"/>
                </a:solidFill>
                <a:latin typeface="Calibri" panose="020F0502020204030204"/>
              </a:rPr>
              <a:t>1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82 r 1</a:t>
            </a:r>
            <a:r>
              <a:rPr kumimoji="0" lang="en-GB" sz="1800" b="0" i="0" u="none" strike="noStrike" kern="120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D461F00C-E7C2-6649-BE79-13A1D5C985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17484" y="1183075"/>
            <a:ext cx="812800" cy="8128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EB97812-B566-435A-8AD3-468417AC70CE}"/>
              </a:ext>
            </a:extLst>
          </p:cNvPr>
          <p:cNvSpPr txBox="1"/>
          <p:nvPr/>
        </p:nvSpPr>
        <p:spPr>
          <a:xfrm>
            <a:off x="201346" y="172511"/>
            <a:ext cx="81298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7600"/>
              </a:buClr>
              <a:buSzPct val="120000"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 short division to divide 3- and 4-digit numbers by 1-digit numbers,</a:t>
            </a:r>
            <a:b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including those that leave a remainder.</a:t>
            </a:r>
          </a:p>
        </p:txBody>
      </p:sp>
    </p:spTree>
    <p:extLst>
      <p:ext uri="{BB962C8B-B14F-4D97-AF65-F5344CB8AC3E}">
        <p14:creationId xmlns:p14="http://schemas.microsoft.com/office/powerpoint/2010/main" val="370611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3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328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1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EE811-478C-4958-8104-2A70B5A1961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 5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E57B496-217E-4C07-9E07-2EF590752683}"/>
              </a:ext>
            </a:extLst>
          </p:cNvPr>
          <p:cNvGrpSpPr/>
          <p:nvPr/>
        </p:nvGrpSpPr>
        <p:grpSpPr>
          <a:xfrm>
            <a:off x="2964890" y="3615528"/>
            <a:ext cx="3484819" cy="1015663"/>
            <a:chOff x="2964890" y="3615528"/>
            <a:chExt cx="3484819" cy="101566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4A904E2-11CC-48E2-BDB0-1AEA3FAC48B3}"/>
                </a:ext>
              </a:extLst>
            </p:cNvPr>
            <p:cNvSpPr txBox="1"/>
            <p:nvPr/>
          </p:nvSpPr>
          <p:spPr>
            <a:xfrm>
              <a:off x="2964890" y="3615528"/>
              <a:ext cx="348481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6000" kern="0" dirty="0">
                  <a:solidFill>
                    <a:prstClr val="black"/>
                  </a:solidFill>
                </a:rPr>
                <a:t>6</a:t>
              </a:r>
              <a:r>
                <a:rPr kumimoji="0" lang="en-GB" sz="6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kumimoji="0" lang="en-GB" sz="6000" b="0" i="0" u="none" strike="noStrike" kern="0" cap="none" spc="6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1</a:t>
              </a:r>
              <a:r>
                <a:rPr kumimoji="0" lang="en-GB" sz="2000" b="0" i="0" u="none" strike="noStrike" kern="0" cap="none" spc="6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lang="en-GB" sz="6000" kern="0" spc="600" dirty="0">
                  <a:solidFill>
                    <a:prstClr val="black"/>
                  </a:solidFill>
                </a:rPr>
                <a:t>3</a:t>
              </a:r>
              <a:r>
                <a:rPr kumimoji="0" lang="en-GB" sz="2000" b="0" i="0" u="none" strike="noStrike" kern="0" cap="none" spc="6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lang="en-GB" sz="6000" kern="0" spc="600" dirty="0">
                  <a:solidFill>
                    <a:prstClr val="black"/>
                  </a:solidFill>
                </a:rPr>
                <a:t>8</a:t>
              </a:r>
              <a:r>
                <a:rPr kumimoji="0" lang="en-GB" sz="2000" b="0" i="0" u="none" strike="noStrike" kern="0" cap="none" spc="6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lang="en-GB" sz="6000" kern="0" spc="600" dirty="0">
                  <a:solidFill>
                    <a:prstClr val="black"/>
                  </a:solidFill>
                </a:rPr>
                <a:t>1</a:t>
              </a:r>
              <a:endParaRPr kumimoji="0" lang="en-GB" sz="6000" b="0" i="0" u="none" strike="noStrike" kern="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E5AF0FD-8062-457F-9B21-FFC6FE76A078}"/>
                </a:ext>
              </a:extLst>
            </p:cNvPr>
            <p:cNvCxnSpPr/>
            <p:nvPr/>
          </p:nvCxnSpPr>
          <p:spPr>
            <a:xfrm flipV="1">
              <a:off x="3540955" y="3615528"/>
              <a:ext cx="0" cy="764369"/>
            </a:xfrm>
            <a:prstGeom prst="line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6739B3E-C7AB-46B2-BB18-8CE2D2CA3E89}"/>
                </a:ext>
              </a:extLst>
            </p:cNvPr>
            <p:cNvCxnSpPr>
              <a:cxnSpLocks/>
            </p:cNvCxnSpPr>
            <p:nvPr/>
          </p:nvCxnSpPr>
          <p:spPr>
            <a:xfrm>
              <a:off x="3540955" y="3615528"/>
              <a:ext cx="2163690" cy="0"/>
            </a:xfrm>
            <a:prstGeom prst="line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07117D2-6F5C-44E1-AF6D-3D46C9388885}"/>
              </a:ext>
            </a:extLst>
          </p:cNvPr>
          <p:cNvSpPr txBox="1"/>
          <p:nvPr/>
        </p:nvSpPr>
        <p:spPr>
          <a:xfrm>
            <a:off x="707059" y="1620308"/>
            <a:ext cx="2149289" cy="646331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1381 ÷ 6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9172688-EC2A-4B90-83BD-A58CE9985056}"/>
              </a:ext>
            </a:extLst>
          </p:cNvPr>
          <p:cNvGrpSpPr/>
          <p:nvPr/>
        </p:nvGrpSpPr>
        <p:grpSpPr>
          <a:xfrm>
            <a:off x="4824562" y="698421"/>
            <a:ext cx="3839246" cy="1099006"/>
            <a:chOff x="1167140" y="906500"/>
            <a:chExt cx="5118994" cy="1244397"/>
          </a:xfrm>
        </p:grpSpPr>
        <p:sp>
          <p:nvSpPr>
            <p:cNvPr id="11" name="Speech Bubble: Rectangle with Corners Rounded 10">
              <a:extLst>
                <a:ext uri="{FF2B5EF4-FFF2-40B4-BE49-F238E27FC236}">
                  <a16:creationId xmlns:a16="http://schemas.microsoft.com/office/drawing/2014/main" id="{BBB66559-E85B-4EAB-AD73-85E26C381CD1}"/>
                </a:ext>
              </a:extLst>
            </p:cNvPr>
            <p:cNvSpPr/>
            <p:nvPr/>
          </p:nvSpPr>
          <p:spPr>
            <a:xfrm>
              <a:off x="1167140" y="1074203"/>
              <a:ext cx="4965034" cy="1076694"/>
            </a:xfrm>
            <a:prstGeom prst="wedgeRoundRectCallout">
              <a:avLst>
                <a:gd name="adj1" fmla="val -75961"/>
                <a:gd name="adj2" fmla="val 55658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GB" sz="1600" b="1" dirty="0">
                  <a:solidFill>
                    <a:srgbClr val="253746"/>
                  </a:solidFill>
                </a:rPr>
                <a:t>Now let’s try an example with 4 digits!</a:t>
              </a:r>
              <a:br>
                <a:rPr lang="en-GB" sz="1600" b="1" dirty="0">
                  <a:solidFill>
                    <a:srgbClr val="253746"/>
                  </a:solidFill>
                </a:rPr>
              </a:br>
              <a:r>
                <a:rPr lang="en-GB" sz="1600" b="1" dirty="0">
                  <a:solidFill>
                    <a:srgbClr val="253746"/>
                  </a:solidFill>
                </a:rPr>
                <a:t>Roughly how many 6s are in 1381?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063103F-D0B1-4DA6-8347-1FFE953EF1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78213" y="906500"/>
              <a:ext cx="307921" cy="519867"/>
            </a:xfrm>
            <a:prstGeom prst="rect">
              <a:avLst/>
            </a:prstGeom>
          </p:spPr>
        </p:pic>
      </p:grp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3C184684-14A6-40CB-BF57-6012479306D1}"/>
              </a:ext>
            </a:extLst>
          </p:cNvPr>
          <p:cNvSpPr/>
          <p:nvPr/>
        </p:nvSpPr>
        <p:spPr>
          <a:xfrm>
            <a:off x="4318018" y="2012522"/>
            <a:ext cx="3288651" cy="950897"/>
          </a:xfrm>
          <a:prstGeom prst="wedgeRoundRectCallout">
            <a:avLst>
              <a:gd name="adj1" fmla="val 63974"/>
              <a:gd name="adj2" fmla="val 33588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1600" b="1" dirty="0">
                <a:solidFill>
                  <a:srgbClr val="253746"/>
                </a:solidFill>
              </a:rPr>
              <a:t>200 × 6 = 1200 and 300 × 6 = 1800, so the answer must lie between 200 and 300.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C5A46CA7-35A9-694E-B384-A944A77AA1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832474" y="984627"/>
            <a:ext cx="812800" cy="812800"/>
          </a:xfrm>
          <a:prstGeom prst="rect">
            <a:avLst/>
          </a:prstGeom>
        </p:spPr>
      </p:pic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CA003D86-DE61-3A48-8016-F2AC4E9D3F6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890142" y="2081571"/>
            <a:ext cx="812800" cy="8128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FE8927D-B712-422E-B0DC-B26BC6D85F55}"/>
              </a:ext>
            </a:extLst>
          </p:cNvPr>
          <p:cNvSpPr txBox="1"/>
          <p:nvPr/>
        </p:nvSpPr>
        <p:spPr>
          <a:xfrm>
            <a:off x="201346" y="172511"/>
            <a:ext cx="81298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7600"/>
              </a:buClr>
              <a:buSzPct val="120000"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 short division to divide 3- and 4-digit numbers by 1-digit numbers,</a:t>
            </a:r>
            <a:b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including those that leave a remainder.</a:t>
            </a:r>
          </a:p>
        </p:txBody>
      </p:sp>
    </p:spTree>
    <p:extLst>
      <p:ext uri="{BB962C8B-B14F-4D97-AF65-F5344CB8AC3E}">
        <p14:creationId xmlns:p14="http://schemas.microsoft.com/office/powerpoint/2010/main" val="228011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6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7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EE811-478C-4958-8104-2A70B5A1961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 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996CF1-9EAB-4401-838B-CFD270C737BA}"/>
              </a:ext>
            </a:extLst>
          </p:cNvPr>
          <p:cNvSpPr txBox="1"/>
          <p:nvPr/>
        </p:nvSpPr>
        <p:spPr>
          <a:xfrm>
            <a:off x="3203847" y="2664631"/>
            <a:ext cx="33324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kern="0" dirty="0">
                <a:solidFill>
                  <a:prstClr val="black"/>
                </a:solidFill>
              </a:rPr>
              <a:t>6</a:t>
            </a:r>
            <a:r>
              <a:rPr kumimoji="0" lang="en-GB" sz="6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GB" sz="6000" b="0" i="0" u="none" strike="noStrike" kern="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13</a:t>
            </a:r>
            <a:r>
              <a:rPr kumimoji="0" lang="en-GB" sz="2000" b="0" i="0" u="none" strike="noStrike" kern="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lang="en-GB" sz="6000" kern="0" spc="600" dirty="0">
                <a:solidFill>
                  <a:prstClr val="black"/>
                </a:solidFill>
              </a:rPr>
              <a:t>8</a:t>
            </a:r>
            <a:r>
              <a:rPr kumimoji="0" lang="en-GB" sz="2000" b="0" i="0" u="none" strike="noStrike" kern="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lang="en-GB" sz="6000" kern="0" spc="600" dirty="0">
                <a:solidFill>
                  <a:prstClr val="black"/>
                </a:solidFill>
              </a:rPr>
              <a:t>1</a:t>
            </a:r>
            <a:endParaRPr kumimoji="0" lang="en-GB" sz="6000" b="0" i="0" u="none" strike="noStrike" kern="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D392171-38E9-465D-BC57-6315748580C0}"/>
              </a:ext>
            </a:extLst>
          </p:cNvPr>
          <p:cNvCxnSpPr/>
          <p:nvPr/>
        </p:nvCxnSpPr>
        <p:spPr>
          <a:xfrm flipV="1">
            <a:off x="3779912" y="2664631"/>
            <a:ext cx="0" cy="764369"/>
          </a:xfrm>
          <a:prstGeom prst="line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B26193C-D056-4036-87A1-6C2F868A7431}"/>
              </a:ext>
            </a:extLst>
          </p:cNvPr>
          <p:cNvCxnSpPr>
            <a:cxnSpLocks/>
          </p:cNvCxnSpPr>
          <p:nvPr/>
        </p:nvCxnSpPr>
        <p:spPr>
          <a:xfrm>
            <a:off x="3779912" y="2664631"/>
            <a:ext cx="2193119" cy="0"/>
          </a:xfrm>
          <a:prstGeom prst="line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18C56658-46C5-49FC-AB58-EC001ACA64EA}"/>
              </a:ext>
            </a:extLst>
          </p:cNvPr>
          <p:cNvSpPr/>
          <p:nvPr/>
        </p:nvSpPr>
        <p:spPr>
          <a:xfrm>
            <a:off x="4308651" y="2891078"/>
            <a:ext cx="492985" cy="576064"/>
          </a:xfrm>
          <a:prstGeom prst="rect">
            <a:avLst/>
          </a:prstGeom>
          <a:solidFill>
            <a:srgbClr val="FFFF00"/>
          </a:solidFill>
          <a:ln w="6350" cap="flat" cmpd="sng" algn="ctr">
            <a:solidFill>
              <a:srgbClr val="FFFF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0C74AE-98FC-414A-9EF0-FB8B521550D8}"/>
              </a:ext>
            </a:extLst>
          </p:cNvPr>
          <p:cNvSpPr/>
          <p:nvPr/>
        </p:nvSpPr>
        <p:spPr>
          <a:xfrm>
            <a:off x="4919748" y="2891078"/>
            <a:ext cx="492985" cy="576064"/>
          </a:xfrm>
          <a:prstGeom prst="rect">
            <a:avLst/>
          </a:prstGeom>
          <a:solidFill>
            <a:srgbClr val="FFFF00"/>
          </a:solidFill>
          <a:ln w="6350" cap="flat" cmpd="sng" algn="ctr">
            <a:solidFill>
              <a:srgbClr val="FFFF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C1397BB-27B6-4B7C-8016-9AB5D807B6A0}"/>
              </a:ext>
            </a:extLst>
          </p:cNvPr>
          <p:cNvGrpSpPr/>
          <p:nvPr/>
        </p:nvGrpSpPr>
        <p:grpSpPr>
          <a:xfrm>
            <a:off x="4571999" y="4386394"/>
            <a:ext cx="2639683" cy="637440"/>
            <a:chOff x="1167140" y="1074204"/>
            <a:chExt cx="3519578" cy="721769"/>
          </a:xfrm>
        </p:grpSpPr>
        <p:sp>
          <p:nvSpPr>
            <p:cNvPr id="13" name="Speech Bubble: Rectangle with Corners Rounded 12">
              <a:extLst>
                <a:ext uri="{FF2B5EF4-FFF2-40B4-BE49-F238E27FC236}">
                  <a16:creationId xmlns:a16="http://schemas.microsoft.com/office/drawing/2014/main" id="{CE14BE29-2353-4C13-895E-AD344D8544B1}"/>
                </a:ext>
              </a:extLst>
            </p:cNvPr>
            <p:cNvSpPr/>
            <p:nvPr/>
          </p:nvSpPr>
          <p:spPr>
            <a:xfrm>
              <a:off x="1167140" y="1074204"/>
              <a:ext cx="3519578" cy="721769"/>
            </a:xfrm>
            <a:prstGeom prst="wedgeRoundRectCallout">
              <a:avLst>
                <a:gd name="adj1" fmla="val -58901"/>
                <a:gd name="adj2" fmla="val -180169"/>
                <a:gd name="adj3" fmla="val 16667"/>
              </a:avLst>
            </a:prstGeom>
            <a:solidFill>
              <a:srgbClr val="FFC000">
                <a:lumMod val="40000"/>
                <a:lumOff val="60000"/>
              </a:srgbClr>
            </a:solidFill>
            <a:ln w="6350" cap="flat" cmpd="sng" algn="ctr">
              <a:solidFill>
                <a:srgbClr val="FFC000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How many 6s in 13?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89F996E-2C6A-422A-91B6-9C5C6BB81C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screen">
              <a:duotone>
                <a:prstClr val="black"/>
                <a:srgbClr val="4472C4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78797" y="1074204"/>
              <a:ext cx="307921" cy="519867"/>
            </a:xfrm>
            <a:prstGeom prst="rect">
              <a:avLst/>
            </a:prstGeom>
          </p:spPr>
        </p:pic>
      </p:grp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D70D66D4-2FA9-4723-A722-91CA5ACA8D71}"/>
              </a:ext>
            </a:extLst>
          </p:cNvPr>
          <p:cNvSpPr/>
          <p:nvPr/>
        </p:nvSpPr>
        <p:spPr>
          <a:xfrm>
            <a:off x="475839" y="1095754"/>
            <a:ext cx="2728008" cy="912698"/>
          </a:xfrm>
          <a:prstGeom prst="wedgeRoundRectCallout">
            <a:avLst>
              <a:gd name="adj1" fmla="val 46659"/>
              <a:gd name="adj2" fmla="val 80391"/>
              <a:gd name="adj3" fmla="val 16667"/>
            </a:avLst>
          </a:prstGeom>
          <a:solidFill>
            <a:srgbClr val="FFC000">
              <a:lumMod val="40000"/>
              <a:lumOff val="60000"/>
            </a:srgbClr>
          </a:solidFill>
          <a:ln w="6350" cap="flat" cmpd="sng" algn="ctr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are going use sticky notes to hide, then reveal each column in turn.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CC554E5-2AEB-44B9-A938-8AC3D22E83DA}"/>
              </a:ext>
            </a:extLst>
          </p:cNvPr>
          <p:cNvGrpSpPr/>
          <p:nvPr/>
        </p:nvGrpSpPr>
        <p:grpSpPr>
          <a:xfrm>
            <a:off x="1002776" y="4049205"/>
            <a:ext cx="3182711" cy="707886"/>
            <a:chOff x="1101840" y="994438"/>
            <a:chExt cx="3271032" cy="801535"/>
          </a:xfrm>
        </p:grpSpPr>
        <p:sp>
          <p:nvSpPr>
            <p:cNvPr id="17" name="Speech Bubble: Rectangle with Corners Rounded 16">
              <a:extLst>
                <a:ext uri="{FF2B5EF4-FFF2-40B4-BE49-F238E27FC236}">
                  <a16:creationId xmlns:a16="http://schemas.microsoft.com/office/drawing/2014/main" id="{79D3FA9F-77EA-4A36-98F0-C04FAFDD425B}"/>
                </a:ext>
              </a:extLst>
            </p:cNvPr>
            <p:cNvSpPr/>
            <p:nvPr/>
          </p:nvSpPr>
          <p:spPr>
            <a:xfrm>
              <a:off x="1167141" y="994438"/>
              <a:ext cx="3205731" cy="801535"/>
            </a:xfrm>
            <a:prstGeom prst="wedgeRoundRectCallout">
              <a:avLst>
                <a:gd name="adj1" fmla="val 41994"/>
                <a:gd name="adj2" fmla="val -132489"/>
                <a:gd name="adj3" fmla="val 16667"/>
              </a:avLst>
            </a:prstGeom>
            <a:solidFill>
              <a:srgbClr val="FFC000">
                <a:lumMod val="40000"/>
                <a:lumOff val="60000"/>
              </a:srgbClr>
            </a:solidFill>
            <a:ln w="6350" cap="flat" cmpd="sng" algn="ctr">
              <a:solidFill>
                <a:srgbClr val="FFC000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How many 6s in 1?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None, so move the sticky.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7170C56-5DB3-4D0B-B3F1-4C3559E41B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screen">
              <a:duotone>
                <a:prstClr val="black"/>
                <a:srgbClr val="4472C4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01840" y="1158646"/>
              <a:ext cx="232700" cy="519867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2526B808-A0A3-4691-AF38-8D69AD08C323}"/>
              </a:ext>
            </a:extLst>
          </p:cNvPr>
          <p:cNvSpPr/>
          <p:nvPr/>
        </p:nvSpPr>
        <p:spPr>
          <a:xfrm>
            <a:off x="5515733" y="2891078"/>
            <a:ext cx="492985" cy="576064"/>
          </a:xfrm>
          <a:prstGeom prst="rect">
            <a:avLst/>
          </a:prstGeom>
          <a:solidFill>
            <a:srgbClr val="FFFF00"/>
          </a:solidFill>
          <a:ln w="6350" cap="flat" cmpd="sng" algn="ctr">
            <a:solidFill>
              <a:srgbClr val="FFFF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97D0A41C-D48C-C54A-AABD-036733BD92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181390" y="1025358"/>
            <a:ext cx="812800" cy="812800"/>
          </a:xfrm>
          <a:prstGeom prst="rect">
            <a:avLst/>
          </a:prstGeom>
        </p:spPr>
      </p:pic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5409F791-BE71-7B4F-8FE6-A0F95FE1B6B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774990" y="2258231"/>
            <a:ext cx="812800" cy="812800"/>
          </a:xfrm>
          <a:prstGeom prst="rect">
            <a:avLst/>
          </a:prstGeom>
        </p:spPr>
      </p:pic>
      <p:pic>
        <p:nvPicPr>
          <p:cNvPr id="12" name="Online Media 1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FD86F6CA-6ED6-2F40-807C-F1760906DDC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676063" y="3380570"/>
            <a:ext cx="812800" cy="812800"/>
          </a:xfrm>
          <a:prstGeom prst="rect">
            <a:avLst/>
          </a:prstGeom>
        </p:spPr>
      </p:pic>
      <p:pic>
        <p:nvPicPr>
          <p:cNvPr id="21" name="Online Media 20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D802E031-170F-9646-84A3-079733E1966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368590" y="4193370"/>
            <a:ext cx="812800" cy="8128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E73F589-0368-459B-B1FF-CE41FCDCD810}"/>
              </a:ext>
            </a:extLst>
          </p:cNvPr>
          <p:cNvSpPr txBox="1"/>
          <p:nvPr/>
        </p:nvSpPr>
        <p:spPr>
          <a:xfrm>
            <a:off x="201346" y="172511"/>
            <a:ext cx="81298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7600"/>
              </a:buClr>
              <a:buSzPct val="120000"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 short division to divide 3- and 4-digit numbers by 1-digit numbers,</a:t>
            </a:r>
            <a:b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including those that leave a remainder.</a:t>
            </a:r>
          </a:p>
        </p:txBody>
      </p:sp>
    </p:spTree>
    <p:extLst>
      <p:ext uri="{BB962C8B-B14F-4D97-AF65-F5344CB8AC3E}">
        <p14:creationId xmlns:p14="http://schemas.microsoft.com/office/powerpoint/2010/main" val="26807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7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64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518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EE811-478C-4958-8104-2A70B5A1961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 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ADC171-B7AE-41C8-86E3-1A85916562FD}"/>
              </a:ext>
            </a:extLst>
          </p:cNvPr>
          <p:cNvSpPr txBox="1"/>
          <p:nvPr/>
        </p:nvSpPr>
        <p:spPr>
          <a:xfrm>
            <a:off x="3203847" y="2664631"/>
            <a:ext cx="30456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kern="0" dirty="0">
                <a:solidFill>
                  <a:prstClr val="black"/>
                </a:solidFill>
              </a:rPr>
              <a:t>6</a:t>
            </a:r>
            <a:r>
              <a:rPr kumimoji="0" lang="en-GB" sz="6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GB" sz="6000" b="0" i="0" u="none" strike="noStrike" kern="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</a:t>
            </a:r>
            <a:r>
              <a:rPr kumimoji="0" lang="en-GB" sz="2000" b="0" i="0" u="none" strike="noStrike" kern="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lang="en-GB" sz="6000" kern="0" spc="600" dirty="0">
                <a:solidFill>
                  <a:prstClr val="black"/>
                </a:solidFill>
              </a:rPr>
              <a:t>3</a:t>
            </a:r>
            <a:r>
              <a:rPr kumimoji="0" lang="en-GB" sz="2000" b="0" i="0" u="none" strike="noStrike" kern="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lang="en-GB" sz="6000" kern="0" spc="600" dirty="0">
                <a:solidFill>
                  <a:prstClr val="black"/>
                </a:solidFill>
              </a:rPr>
              <a:t>8</a:t>
            </a:r>
            <a:r>
              <a:rPr kumimoji="0" lang="en-GB" sz="2000" b="0" i="0" u="none" strike="noStrike" kern="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lang="en-GB" sz="6000" kern="0" spc="600" dirty="0">
                <a:solidFill>
                  <a:prstClr val="black"/>
                </a:solidFill>
              </a:rPr>
              <a:t>1</a:t>
            </a:r>
            <a:endParaRPr kumimoji="0" lang="en-GB" sz="6000" b="0" i="0" u="none" strike="noStrike" kern="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2BE86A2-B8FF-4F50-B2BB-556DF2302A9B}"/>
              </a:ext>
            </a:extLst>
          </p:cNvPr>
          <p:cNvCxnSpPr/>
          <p:nvPr/>
        </p:nvCxnSpPr>
        <p:spPr>
          <a:xfrm flipV="1">
            <a:off x="3779912" y="2664631"/>
            <a:ext cx="0" cy="764369"/>
          </a:xfrm>
          <a:prstGeom prst="line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5AF446D2-B6EE-4743-B086-AC851EE96DD2}"/>
              </a:ext>
            </a:extLst>
          </p:cNvPr>
          <p:cNvSpPr/>
          <p:nvPr/>
        </p:nvSpPr>
        <p:spPr>
          <a:xfrm>
            <a:off x="4970048" y="2890587"/>
            <a:ext cx="492985" cy="576064"/>
          </a:xfrm>
          <a:prstGeom prst="rect">
            <a:avLst/>
          </a:prstGeom>
          <a:solidFill>
            <a:srgbClr val="FFFF00"/>
          </a:solidFill>
          <a:ln w="6350" cap="flat" cmpd="sng" algn="ctr">
            <a:solidFill>
              <a:srgbClr val="FFFF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F48D60-6F2E-4A76-88EA-E8F4E1A742C1}"/>
              </a:ext>
            </a:extLst>
          </p:cNvPr>
          <p:cNvCxnSpPr>
            <a:cxnSpLocks/>
          </p:cNvCxnSpPr>
          <p:nvPr/>
        </p:nvCxnSpPr>
        <p:spPr>
          <a:xfrm>
            <a:off x="3779912" y="2664631"/>
            <a:ext cx="2243921" cy="0"/>
          </a:xfrm>
          <a:prstGeom prst="line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5013199-A250-465C-AFE5-A9BB35BE951E}"/>
              </a:ext>
            </a:extLst>
          </p:cNvPr>
          <p:cNvSpPr txBox="1"/>
          <p:nvPr/>
        </p:nvSpPr>
        <p:spPr>
          <a:xfrm>
            <a:off x="4335331" y="1772816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1084D8-C855-442A-8D61-15715F98279B}"/>
              </a:ext>
            </a:extLst>
          </p:cNvPr>
          <p:cNvSpPr txBox="1"/>
          <p:nvPr/>
        </p:nvSpPr>
        <p:spPr>
          <a:xfrm>
            <a:off x="4722680" y="2663764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kern="0" dirty="0">
                <a:solidFill>
                  <a:prstClr val="black"/>
                </a:solidFill>
              </a:rPr>
              <a:t>1</a:t>
            </a: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CCC71546-BD1B-4326-A0BD-483913F31B9C}"/>
              </a:ext>
            </a:extLst>
          </p:cNvPr>
          <p:cNvSpPr/>
          <p:nvPr/>
        </p:nvSpPr>
        <p:spPr>
          <a:xfrm>
            <a:off x="608672" y="1092075"/>
            <a:ext cx="3657600" cy="1015663"/>
          </a:xfrm>
          <a:prstGeom prst="wedgeRoundRectCallout">
            <a:avLst>
              <a:gd name="adj1" fmla="val 56085"/>
              <a:gd name="adj2" fmla="val 30210"/>
              <a:gd name="adj3" fmla="val 16667"/>
            </a:avLst>
          </a:prstGeom>
          <a:solidFill>
            <a:srgbClr val="FFC000">
              <a:lumMod val="40000"/>
              <a:lumOff val="60000"/>
            </a:srgbClr>
          </a:solidFill>
          <a:ln w="6350" cap="flat" cmpd="sng" algn="ctr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and 1 left over.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write 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the 100s place as we are dividing the 100s, then </a:t>
            </a:r>
            <a:r>
              <a:rPr lang="en-GB" sz="1600" b="1" kern="0" dirty="0">
                <a:solidFill>
                  <a:srgbClr val="253746"/>
                </a:solidFill>
                <a:latin typeface="Calibri" panose="020F0502020204030204"/>
              </a:rPr>
              <a:t>1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front of the 10s digit.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652339F-3B0C-40C3-8177-A74C0CC12506}"/>
              </a:ext>
            </a:extLst>
          </p:cNvPr>
          <p:cNvGrpSpPr/>
          <p:nvPr/>
        </p:nvGrpSpPr>
        <p:grpSpPr>
          <a:xfrm>
            <a:off x="4572000" y="4282437"/>
            <a:ext cx="2404298" cy="741397"/>
            <a:chOff x="1167141" y="956494"/>
            <a:chExt cx="3205731" cy="839479"/>
          </a:xfrm>
        </p:grpSpPr>
        <p:sp>
          <p:nvSpPr>
            <p:cNvPr id="15" name="Speech Bubble: Rectangle with Corners Rounded 14">
              <a:extLst>
                <a:ext uri="{FF2B5EF4-FFF2-40B4-BE49-F238E27FC236}">
                  <a16:creationId xmlns:a16="http://schemas.microsoft.com/office/drawing/2014/main" id="{22B2B30A-BC8A-4F80-91D4-F218CA928BC6}"/>
                </a:ext>
              </a:extLst>
            </p:cNvPr>
            <p:cNvSpPr/>
            <p:nvPr/>
          </p:nvSpPr>
          <p:spPr>
            <a:xfrm>
              <a:off x="1167141" y="1074204"/>
              <a:ext cx="3205731" cy="721769"/>
            </a:xfrm>
            <a:prstGeom prst="wedgeRoundRectCallout">
              <a:avLst>
                <a:gd name="adj1" fmla="val -24936"/>
                <a:gd name="adj2" fmla="val -149806"/>
                <a:gd name="adj3" fmla="val 16667"/>
              </a:avLst>
            </a:prstGeom>
            <a:solidFill>
              <a:srgbClr val="FFC000">
                <a:lumMod val="40000"/>
                <a:lumOff val="60000"/>
              </a:srgbClr>
            </a:solidFill>
            <a:ln w="6350" cap="flat" cmpd="sng" algn="ctr">
              <a:solidFill>
                <a:srgbClr val="FFC000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How many 6s in 18?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04B9F61-8E8F-495F-8C70-D7E6F6A13F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duotone>
                <a:prstClr val="black"/>
                <a:srgbClr val="4472C4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44284" y="956494"/>
              <a:ext cx="307921" cy="519866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6566A430-87EB-4B47-BEEA-50F7CB4B1C98}"/>
              </a:ext>
            </a:extLst>
          </p:cNvPr>
          <p:cNvSpPr/>
          <p:nvPr/>
        </p:nvSpPr>
        <p:spPr>
          <a:xfrm>
            <a:off x="5564714" y="2891078"/>
            <a:ext cx="492985" cy="576064"/>
          </a:xfrm>
          <a:prstGeom prst="rect">
            <a:avLst/>
          </a:prstGeom>
          <a:solidFill>
            <a:srgbClr val="FFFF00"/>
          </a:solidFill>
          <a:ln w="6350" cap="flat" cmpd="sng" algn="ctr">
            <a:solidFill>
              <a:srgbClr val="FFFF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B024E777-9CD1-DE4E-B733-A374F16A59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639968" y="1028154"/>
            <a:ext cx="812800" cy="812800"/>
          </a:xfrm>
          <a:prstGeom prst="rect">
            <a:avLst/>
          </a:prstGeom>
        </p:spPr>
      </p:pic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44450BA6-67F2-B548-8C15-C4C110F3F9D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824302" y="2143351"/>
            <a:ext cx="812800" cy="812800"/>
          </a:xfrm>
          <a:prstGeom prst="rect">
            <a:avLst/>
          </a:prstGeom>
        </p:spPr>
      </p:pic>
      <p:pic>
        <p:nvPicPr>
          <p:cNvPr id="12" name="Online Media 1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D09B81C8-8AA9-D845-9E59-CEC0E6FBE12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420205" y="3078575"/>
            <a:ext cx="812800" cy="8128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8259439-4E12-41CD-B5FC-255022775491}"/>
              </a:ext>
            </a:extLst>
          </p:cNvPr>
          <p:cNvSpPr txBox="1"/>
          <p:nvPr/>
        </p:nvSpPr>
        <p:spPr>
          <a:xfrm>
            <a:off x="201346" y="172511"/>
            <a:ext cx="81298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7600"/>
              </a:buClr>
              <a:buSzPct val="120000"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 short division to divide 3- and 4-digit numbers by 1-digit numbers,</a:t>
            </a:r>
            <a:b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including those that leave a remainder.</a:t>
            </a:r>
          </a:p>
        </p:txBody>
      </p:sp>
    </p:spTree>
    <p:extLst>
      <p:ext uri="{BB962C8B-B14F-4D97-AF65-F5344CB8AC3E}">
        <p14:creationId xmlns:p14="http://schemas.microsoft.com/office/powerpoint/2010/main" val="171106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2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49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7" grpId="0" animBg="1"/>
      <p:bldP spid="11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EE811-478C-4958-8104-2A70B5A1961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 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1BCD63-58F7-4D96-8522-7475C0F1EA0B}"/>
              </a:ext>
            </a:extLst>
          </p:cNvPr>
          <p:cNvSpPr txBox="1"/>
          <p:nvPr/>
        </p:nvSpPr>
        <p:spPr>
          <a:xfrm>
            <a:off x="3203847" y="2664631"/>
            <a:ext cx="30456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kern="0" dirty="0">
                <a:solidFill>
                  <a:prstClr val="black"/>
                </a:solidFill>
              </a:rPr>
              <a:t>6</a:t>
            </a:r>
            <a:r>
              <a:rPr kumimoji="0" lang="en-GB" sz="6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GB" sz="6000" b="0" i="0" u="none" strike="noStrike" kern="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</a:t>
            </a:r>
            <a:r>
              <a:rPr kumimoji="0" lang="en-GB" sz="2000" b="0" i="0" u="none" strike="noStrike" kern="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lang="en-GB" sz="6000" kern="0" spc="600" dirty="0">
                <a:solidFill>
                  <a:prstClr val="black"/>
                </a:solidFill>
              </a:rPr>
              <a:t>3</a:t>
            </a:r>
            <a:r>
              <a:rPr kumimoji="0" lang="en-GB" sz="2000" b="0" i="0" u="none" strike="noStrike" kern="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lang="en-GB" sz="6000" kern="0" spc="600" dirty="0">
                <a:solidFill>
                  <a:prstClr val="black"/>
                </a:solidFill>
              </a:rPr>
              <a:t>8</a:t>
            </a:r>
            <a:r>
              <a:rPr kumimoji="0" lang="en-GB" sz="2000" b="0" i="0" u="none" strike="noStrike" kern="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lang="en-GB" sz="6000" kern="0" spc="600" dirty="0">
                <a:solidFill>
                  <a:prstClr val="black"/>
                </a:solidFill>
              </a:rPr>
              <a:t>1</a:t>
            </a:r>
            <a:endParaRPr kumimoji="0" lang="en-GB" sz="6000" b="0" i="0" u="none" strike="noStrike" kern="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2B0CBF0-4BD1-4148-BA87-A8DCFA310837}"/>
              </a:ext>
            </a:extLst>
          </p:cNvPr>
          <p:cNvCxnSpPr/>
          <p:nvPr/>
        </p:nvCxnSpPr>
        <p:spPr>
          <a:xfrm flipV="1">
            <a:off x="3779912" y="2664631"/>
            <a:ext cx="0" cy="764369"/>
          </a:xfrm>
          <a:prstGeom prst="line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8FAEFEA-061C-4BDB-B92D-71E1AD4E7503}"/>
              </a:ext>
            </a:extLst>
          </p:cNvPr>
          <p:cNvCxnSpPr>
            <a:cxnSpLocks/>
          </p:cNvCxnSpPr>
          <p:nvPr/>
        </p:nvCxnSpPr>
        <p:spPr>
          <a:xfrm>
            <a:off x="3779912" y="2664631"/>
            <a:ext cx="2243921" cy="0"/>
          </a:xfrm>
          <a:prstGeom prst="line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AFF27CF-A4FE-459C-B360-1AA1B25C17FC}"/>
              </a:ext>
            </a:extLst>
          </p:cNvPr>
          <p:cNvSpPr txBox="1"/>
          <p:nvPr/>
        </p:nvSpPr>
        <p:spPr>
          <a:xfrm>
            <a:off x="4353568" y="1772816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25A56B4-E49D-44F6-9CEA-5D8F45577C60}"/>
              </a:ext>
            </a:extLst>
          </p:cNvPr>
          <p:cNvSpPr txBox="1"/>
          <p:nvPr/>
        </p:nvSpPr>
        <p:spPr>
          <a:xfrm>
            <a:off x="4809424" y="2750466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kern="0" dirty="0">
                <a:solidFill>
                  <a:prstClr val="black"/>
                </a:solidFill>
              </a:rPr>
              <a:t>1</a:t>
            </a: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E14E2DBC-2E25-409C-87CB-8D48AB800F59}"/>
              </a:ext>
            </a:extLst>
          </p:cNvPr>
          <p:cNvSpPr/>
          <p:nvPr/>
        </p:nvSpPr>
        <p:spPr>
          <a:xfrm>
            <a:off x="5411111" y="872111"/>
            <a:ext cx="3405942" cy="707886"/>
          </a:xfrm>
          <a:prstGeom prst="wedgeRoundRectCallout">
            <a:avLst>
              <a:gd name="adj1" fmla="val -51105"/>
              <a:gd name="adj2" fmla="val 95014"/>
              <a:gd name="adj3" fmla="val 16667"/>
            </a:avLst>
          </a:prstGeom>
          <a:solidFill>
            <a:srgbClr val="FFC000">
              <a:lumMod val="40000"/>
              <a:lumOff val="60000"/>
            </a:srgbClr>
          </a:solidFill>
          <a:ln w="6350" cap="flat" cmpd="sng" algn="ctr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kern="0" dirty="0">
                <a:solidFill>
                  <a:srgbClr val="C00000"/>
                </a:solidFill>
                <a:latin typeface="Calibri" panose="020F0502020204030204"/>
              </a:rPr>
              <a:t>3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We write 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the 10s place as we are dividing the 10s.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6FEBEC9-8F6E-4B58-8481-37A77D6295C6}"/>
              </a:ext>
            </a:extLst>
          </p:cNvPr>
          <p:cNvGrpSpPr/>
          <p:nvPr/>
        </p:nvGrpSpPr>
        <p:grpSpPr>
          <a:xfrm>
            <a:off x="5047313" y="4282437"/>
            <a:ext cx="2404298" cy="741397"/>
            <a:chOff x="1167141" y="956494"/>
            <a:chExt cx="3205731" cy="839479"/>
          </a:xfrm>
        </p:grpSpPr>
        <p:sp>
          <p:nvSpPr>
            <p:cNvPr id="22" name="Speech Bubble: Rectangle with Corners Rounded 21">
              <a:extLst>
                <a:ext uri="{FF2B5EF4-FFF2-40B4-BE49-F238E27FC236}">
                  <a16:creationId xmlns:a16="http://schemas.microsoft.com/office/drawing/2014/main" id="{9069A239-F67E-45A3-A696-3E93F65FB21F}"/>
                </a:ext>
              </a:extLst>
            </p:cNvPr>
            <p:cNvSpPr/>
            <p:nvPr/>
          </p:nvSpPr>
          <p:spPr>
            <a:xfrm>
              <a:off x="1167141" y="1074204"/>
              <a:ext cx="3205731" cy="721769"/>
            </a:xfrm>
            <a:prstGeom prst="wedgeRoundRectCallout">
              <a:avLst>
                <a:gd name="adj1" fmla="val -20006"/>
                <a:gd name="adj2" fmla="val -149805"/>
                <a:gd name="adj3" fmla="val 16667"/>
              </a:avLst>
            </a:prstGeom>
            <a:solidFill>
              <a:srgbClr val="FFC000">
                <a:lumMod val="40000"/>
                <a:lumOff val="60000"/>
              </a:srgbClr>
            </a:solidFill>
            <a:ln w="6350" cap="flat" cmpd="sng" algn="ctr">
              <a:solidFill>
                <a:srgbClr val="FFC000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How many 6s in 1?</a:t>
              </a: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F08265F8-5C99-4E99-9CBF-FBD1B40CE5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duotone>
                <a:prstClr val="black"/>
                <a:srgbClr val="4472C4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44284" y="956494"/>
              <a:ext cx="307921" cy="519866"/>
            </a:xfrm>
            <a:prstGeom prst="rect">
              <a:avLst/>
            </a:prstGeom>
          </p:spPr>
        </p:pic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39F6A1DA-9988-407D-9F80-8DED53805EBA}"/>
              </a:ext>
            </a:extLst>
          </p:cNvPr>
          <p:cNvSpPr/>
          <p:nvPr/>
        </p:nvSpPr>
        <p:spPr>
          <a:xfrm>
            <a:off x="5530848" y="2891078"/>
            <a:ext cx="492985" cy="576064"/>
          </a:xfrm>
          <a:prstGeom prst="rect">
            <a:avLst/>
          </a:prstGeom>
          <a:solidFill>
            <a:srgbClr val="FFFF00"/>
          </a:solidFill>
          <a:ln w="6350" cap="flat" cmpd="sng" algn="ctr">
            <a:solidFill>
              <a:srgbClr val="FFFF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CF9621-2DFD-4555-B2E7-7DA45BBB2767}"/>
              </a:ext>
            </a:extLst>
          </p:cNvPr>
          <p:cNvSpPr txBox="1"/>
          <p:nvPr/>
        </p:nvSpPr>
        <p:spPr>
          <a:xfrm>
            <a:off x="4947473" y="1772816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kern="0" dirty="0">
                <a:solidFill>
                  <a:srgbClr val="C00000"/>
                </a:solidFill>
              </a:rPr>
              <a:t>3</a:t>
            </a:r>
            <a:endParaRPr kumimoji="0" lang="en-GB" sz="6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C71E57B8-6580-9A47-B47A-50D11B2ABE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291053" y="709086"/>
            <a:ext cx="812800" cy="812800"/>
          </a:xfrm>
          <a:prstGeom prst="rect">
            <a:avLst/>
          </a:prstGeom>
        </p:spPr>
      </p:pic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727FE569-438C-3C48-B571-104279EA534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213700" y="1874247"/>
            <a:ext cx="812800" cy="812800"/>
          </a:xfrm>
          <a:prstGeom prst="rect">
            <a:avLst/>
          </a:prstGeom>
        </p:spPr>
      </p:pic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6626E65C-AEAB-9743-9A4B-AFF8840D632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299561" y="2869541"/>
            <a:ext cx="812800" cy="8128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0DA28338-6162-406F-81F1-1D887FDF275D}"/>
              </a:ext>
            </a:extLst>
          </p:cNvPr>
          <p:cNvSpPr txBox="1"/>
          <p:nvPr/>
        </p:nvSpPr>
        <p:spPr>
          <a:xfrm>
            <a:off x="201346" y="172511"/>
            <a:ext cx="81298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7600"/>
              </a:buClr>
              <a:buSzPct val="120000"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 short division to divide 3- and 4-digit numbers by 1-digit numbers,</a:t>
            </a:r>
            <a:b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including those that leave a remainder.</a:t>
            </a:r>
          </a:p>
        </p:txBody>
      </p:sp>
    </p:spTree>
    <p:extLst>
      <p:ext uri="{BB962C8B-B14F-4D97-AF65-F5344CB8AC3E}">
        <p14:creationId xmlns:p14="http://schemas.microsoft.com/office/powerpoint/2010/main" val="1182177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1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EE811-478C-4958-8104-2A70B5A1961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 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2F02FD-86F4-465C-9A99-471A3E22D958}"/>
              </a:ext>
            </a:extLst>
          </p:cNvPr>
          <p:cNvSpPr txBox="1"/>
          <p:nvPr/>
        </p:nvSpPr>
        <p:spPr>
          <a:xfrm>
            <a:off x="3203847" y="2664631"/>
            <a:ext cx="30456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kern="0" dirty="0">
                <a:solidFill>
                  <a:prstClr val="black"/>
                </a:solidFill>
              </a:rPr>
              <a:t>6</a:t>
            </a:r>
            <a:r>
              <a:rPr kumimoji="0" lang="en-GB" sz="6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GB" sz="6000" b="0" i="0" u="none" strike="noStrike" kern="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</a:t>
            </a:r>
            <a:r>
              <a:rPr kumimoji="0" lang="en-GB" sz="2000" b="0" i="0" u="none" strike="noStrike" kern="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lang="en-GB" sz="6000" kern="0" spc="600" dirty="0">
                <a:solidFill>
                  <a:prstClr val="black"/>
                </a:solidFill>
              </a:rPr>
              <a:t>3</a:t>
            </a:r>
            <a:r>
              <a:rPr kumimoji="0" lang="en-GB" sz="2000" b="0" i="0" u="none" strike="noStrike" kern="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lang="en-GB" sz="6000" kern="0" spc="600" dirty="0">
                <a:solidFill>
                  <a:prstClr val="black"/>
                </a:solidFill>
              </a:rPr>
              <a:t>8</a:t>
            </a:r>
            <a:r>
              <a:rPr kumimoji="0" lang="en-GB" sz="2000" b="0" i="0" u="none" strike="noStrike" kern="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lang="en-GB" sz="6000" kern="0" spc="600" dirty="0">
                <a:solidFill>
                  <a:prstClr val="black"/>
                </a:solidFill>
              </a:rPr>
              <a:t>1</a:t>
            </a:r>
            <a:endParaRPr kumimoji="0" lang="en-GB" sz="6000" b="0" i="0" u="none" strike="noStrike" kern="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92255BB-9865-4B0F-9401-18E86585DCF3}"/>
              </a:ext>
            </a:extLst>
          </p:cNvPr>
          <p:cNvCxnSpPr/>
          <p:nvPr/>
        </p:nvCxnSpPr>
        <p:spPr>
          <a:xfrm flipV="1">
            <a:off x="3779912" y="2664631"/>
            <a:ext cx="0" cy="764369"/>
          </a:xfrm>
          <a:prstGeom prst="line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FA735AA-A115-489D-934C-F2CC704CD643}"/>
              </a:ext>
            </a:extLst>
          </p:cNvPr>
          <p:cNvCxnSpPr>
            <a:cxnSpLocks/>
          </p:cNvCxnSpPr>
          <p:nvPr/>
        </p:nvCxnSpPr>
        <p:spPr>
          <a:xfrm>
            <a:off x="3779912" y="2664631"/>
            <a:ext cx="2243921" cy="0"/>
          </a:xfrm>
          <a:prstGeom prst="line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E99FF07-6546-456A-B3A6-AF528007C0A1}"/>
              </a:ext>
            </a:extLst>
          </p:cNvPr>
          <p:cNvSpPr txBox="1"/>
          <p:nvPr/>
        </p:nvSpPr>
        <p:spPr>
          <a:xfrm>
            <a:off x="4285836" y="1772816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A13379-DB1F-4CD7-9750-400C1177749C}"/>
              </a:ext>
            </a:extLst>
          </p:cNvPr>
          <p:cNvSpPr txBox="1"/>
          <p:nvPr/>
        </p:nvSpPr>
        <p:spPr>
          <a:xfrm>
            <a:off x="4809424" y="2750466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kern="0" dirty="0">
                <a:solidFill>
                  <a:prstClr val="black"/>
                </a:solidFill>
              </a:rPr>
              <a:t>1</a:t>
            </a: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E80E5E58-5407-4A5C-9AFA-45FE0FA0EEE9}"/>
              </a:ext>
            </a:extLst>
          </p:cNvPr>
          <p:cNvSpPr/>
          <p:nvPr/>
        </p:nvSpPr>
        <p:spPr>
          <a:xfrm>
            <a:off x="5856265" y="727164"/>
            <a:ext cx="3045616" cy="769480"/>
          </a:xfrm>
          <a:prstGeom prst="wedgeRoundRectCallout">
            <a:avLst>
              <a:gd name="adj1" fmla="val -33781"/>
              <a:gd name="adj2" fmla="val 107297"/>
              <a:gd name="adj3" fmla="val 16667"/>
            </a:avLst>
          </a:prstGeom>
          <a:solidFill>
            <a:srgbClr val="FFC000">
              <a:lumMod val="40000"/>
              <a:lumOff val="60000"/>
            </a:srgbClr>
          </a:solidFill>
          <a:ln w="6350" cap="flat" cmpd="sng" algn="ctr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kern="0" dirty="0">
                <a:solidFill>
                  <a:srgbClr val="C00000"/>
                </a:solidFill>
                <a:latin typeface="Calibri" panose="020F0502020204030204"/>
              </a:rPr>
              <a:t>0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and 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left over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write </a:t>
            </a:r>
            <a:r>
              <a:rPr lang="en-GB" sz="1600" b="1" kern="0" dirty="0">
                <a:solidFill>
                  <a:srgbClr val="C00000"/>
                </a:solidFill>
                <a:latin typeface="Calibri" panose="020F0502020204030204"/>
              </a:rPr>
              <a:t>0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the 1s place.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E68EA2-A1F6-4590-AC0C-F19DF964D799}"/>
              </a:ext>
            </a:extLst>
          </p:cNvPr>
          <p:cNvSpPr txBox="1"/>
          <p:nvPr/>
        </p:nvSpPr>
        <p:spPr>
          <a:xfrm>
            <a:off x="4947473" y="1772816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kern="0" dirty="0">
                <a:solidFill>
                  <a:srgbClr val="C00000"/>
                </a:solidFill>
              </a:rPr>
              <a:t>3</a:t>
            </a:r>
            <a:endParaRPr kumimoji="0" lang="en-GB" sz="6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2D3AE7-A469-4530-9742-013248E4A056}"/>
              </a:ext>
            </a:extLst>
          </p:cNvPr>
          <p:cNvSpPr txBox="1"/>
          <p:nvPr/>
        </p:nvSpPr>
        <p:spPr>
          <a:xfrm>
            <a:off x="5560617" y="1772816"/>
            <a:ext cx="15808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kern="0" dirty="0">
                <a:solidFill>
                  <a:srgbClr val="C00000"/>
                </a:solidFill>
              </a:rPr>
              <a:t>0</a:t>
            </a:r>
            <a:r>
              <a:rPr kumimoji="0" lang="en-GB" sz="6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r 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74CF0A-2693-412C-901C-2BAAD129C517}"/>
              </a:ext>
            </a:extLst>
          </p:cNvPr>
          <p:cNvSpPr txBox="1"/>
          <p:nvPr/>
        </p:nvSpPr>
        <p:spPr>
          <a:xfrm>
            <a:off x="3375611" y="4310499"/>
            <a:ext cx="3957141" cy="52322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</a:rPr>
              <a:t>The answer is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230 r 1</a:t>
            </a:r>
            <a:endParaRPr kumimoji="0" lang="en-GB" sz="1800" b="1" i="0" u="none" strike="noStrike" kern="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9BC972A2-262E-6549-AE30-689C67424A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898114" y="960016"/>
            <a:ext cx="812800" cy="812800"/>
          </a:xfrm>
          <a:prstGeom prst="rect">
            <a:avLst/>
          </a:prstGeom>
        </p:spPr>
      </p:pic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79D96333-2014-D847-BA97-0F5562AC6B2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145295" y="1874247"/>
            <a:ext cx="812800" cy="812800"/>
          </a:xfrm>
          <a:prstGeom prst="rect">
            <a:avLst/>
          </a:prstGeom>
        </p:spPr>
      </p:pic>
      <p:pic>
        <p:nvPicPr>
          <p:cNvPr id="14" name="Online Media 1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05215C96-960C-2D43-900A-C880C4DAD04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109200" y="2867494"/>
            <a:ext cx="812800" cy="8128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609234F-CDB8-4843-9A42-9B5BDADEC2A9}"/>
              </a:ext>
            </a:extLst>
          </p:cNvPr>
          <p:cNvSpPr txBox="1"/>
          <p:nvPr/>
        </p:nvSpPr>
        <p:spPr>
          <a:xfrm>
            <a:off x="201346" y="142531"/>
            <a:ext cx="81298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7600"/>
              </a:buClr>
              <a:buSzPct val="120000"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 short division to divide 3- and 4-digit numbers by 1-digit numbers,</a:t>
            </a:r>
            <a:b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including those that leave a remainder.</a:t>
            </a:r>
          </a:p>
        </p:txBody>
      </p:sp>
    </p:spTree>
    <p:extLst>
      <p:ext uri="{BB962C8B-B14F-4D97-AF65-F5344CB8AC3E}">
        <p14:creationId xmlns:p14="http://schemas.microsoft.com/office/powerpoint/2010/main" val="130929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9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64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6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Custom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A7600"/>
      </a:hlink>
      <a:folHlink>
        <a:srgbClr val="EA76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2003</TotalTime>
  <Words>573</Words>
  <Application>Microsoft Office PowerPoint</Application>
  <PresentationFormat>On-screen Show (4:3)</PresentationFormat>
  <Paragraphs>88</Paragraphs>
  <Slides>9</Slides>
  <Notes>9</Notes>
  <HiddenSlides>0</HiddenSlides>
  <MMClips>25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PC</dc:creator>
  <cp:lastModifiedBy>Nick Barwick</cp:lastModifiedBy>
  <cp:revision>213</cp:revision>
  <dcterms:created xsi:type="dcterms:W3CDTF">2018-09-13T11:08:58Z</dcterms:created>
  <dcterms:modified xsi:type="dcterms:W3CDTF">2020-06-11T08:03:33Z</dcterms:modified>
</cp:coreProperties>
</file>