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6" r:id="rId2"/>
    <p:sldId id="304" r:id="rId3"/>
    <p:sldId id="28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3922" autoAdjust="0"/>
  </p:normalViewPr>
  <p:slideViewPr>
    <p:cSldViewPr snapToGrid="0">
      <p:cViewPr varScale="1">
        <p:scale>
          <a:sx n="64" d="100"/>
          <a:sy n="64" d="100"/>
        </p:scale>
        <p:origin x="8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3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3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61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420250" y="6390462"/>
            <a:ext cx="566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Year 5</a:t>
            </a:r>
          </a:p>
        </p:txBody>
      </p:sp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5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10" Type="http://schemas.openxmlformats.org/officeDocument/2006/relationships/image" Target="../media/image3.png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Convert between grams and kilograms, millilitres and litres, metres and kilometres.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89858D4-1F7D-48AC-A3FD-02D418CFB621}"/>
              </a:ext>
            </a:extLst>
          </p:cNvPr>
          <p:cNvSpPr/>
          <p:nvPr/>
        </p:nvSpPr>
        <p:spPr>
          <a:xfrm>
            <a:off x="1309321" y="787212"/>
            <a:ext cx="2828328" cy="847997"/>
          </a:xfrm>
          <a:prstGeom prst="wedgeRoundRectCallout">
            <a:avLst>
              <a:gd name="adj1" fmla="val 33888"/>
              <a:gd name="adj2" fmla="val 14302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KEY FACT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1 kilogram = 1000 grams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3A8058E-109C-443C-B294-A715F68FFAA7}"/>
              </a:ext>
            </a:extLst>
          </p:cNvPr>
          <p:cNvSpPr/>
          <p:nvPr/>
        </p:nvSpPr>
        <p:spPr>
          <a:xfrm>
            <a:off x="4500350" y="533957"/>
            <a:ext cx="2404298" cy="637440"/>
          </a:xfrm>
          <a:prstGeom prst="wedgeRoundRectCallout">
            <a:avLst>
              <a:gd name="adj1" fmla="val -70995"/>
              <a:gd name="adj2" fmla="val 306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Remember that ‘kilo’ means 1000.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4E7827-1B6E-4258-9E32-0F35D66D6561}"/>
              </a:ext>
            </a:extLst>
          </p:cNvPr>
          <p:cNvSpPr/>
          <p:nvPr/>
        </p:nvSpPr>
        <p:spPr>
          <a:xfrm>
            <a:off x="1187368" y="2223056"/>
            <a:ext cx="859455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250g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AF6576-74B0-4ED0-B1B2-BF9751384744}"/>
              </a:ext>
            </a:extLst>
          </p:cNvPr>
          <p:cNvSpPr/>
          <p:nvPr/>
        </p:nvSpPr>
        <p:spPr>
          <a:xfrm>
            <a:off x="3279229" y="2223056"/>
            <a:ext cx="1019207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0.1kg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5180C3F-68DD-4540-A1C1-967F282C392A}"/>
              </a:ext>
            </a:extLst>
          </p:cNvPr>
          <p:cNvSpPr/>
          <p:nvPr/>
        </p:nvSpPr>
        <p:spPr>
          <a:xfrm>
            <a:off x="1177191" y="3916403"/>
            <a:ext cx="859455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100g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CD67F85-3375-4D05-8861-A3A7BAA9BF16}"/>
              </a:ext>
            </a:extLst>
          </p:cNvPr>
          <p:cNvSpPr/>
          <p:nvPr/>
        </p:nvSpPr>
        <p:spPr>
          <a:xfrm>
            <a:off x="3265117" y="3147467"/>
            <a:ext cx="1019207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0.25kg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06F204-3028-46AE-AC9F-E8874B64812C}"/>
              </a:ext>
            </a:extLst>
          </p:cNvPr>
          <p:cNvSpPr/>
          <p:nvPr/>
        </p:nvSpPr>
        <p:spPr>
          <a:xfrm>
            <a:off x="1187368" y="4760887"/>
            <a:ext cx="859455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300g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7B6616-CD54-4786-9F41-2F963730C452}"/>
              </a:ext>
            </a:extLst>
          </p:cNvPr>
          <p:cNvSpPr/>
          <p:nvPr/>
        </p:nvSpPr>
        <p:spPr>
          <a:xfrm>
            <a:off x="3265116" y="4825826"/>
            <a:ext cx="1019207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0.7 kg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B1C32A8-6617-42DB-9678-6CC5720578FA}"/>
              </a:ext>
            </a:extLst>
          </p:cNvPr>
          <p:cNvSpPr/>
          <p:nvPr/>
        </p:nvSpPr>
        <p:spPr>
          <a:xfrm>
            <a:off x="1187368" y="3067540"/>
            <a:ext cx="859455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700g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4F21E75-BC8B-421D-B658-32EB72D461FC}"/>
              </a:ext>
            </a:extLst>
          </p:cNvPr>
          <p:cNvSpPr/>
          <p:nvPr/>
        </p:nvSpPr>
        <p:spPr>
          <a:xfrm>
            <a:off x="3265117" y="3945135"/>
            <a:ext cx="1019207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0.3kg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3FF172A3-C771-42F8-AE64-29B4AA44048C}"/>
              </a:ext>
            </a:extLst>
          </p:cNvPr>
          <p:cNvSpPr/>
          <p:nvPr/>
        </p:nvSpPr>
        <p:spPr>
          <a:xfrm>
            <a:off x="5864772" y="1645898"/>
            <a:ext cx="2404298" cy="1181330"/>
          </a:xfrm>
          <a:prstGeom prst="wedgeRoundRectCallout">
            <a:avLst>
              <a:gd name="adj1" fmla="val -51044"/>
              <a:gd name="adj2" fmla="val 729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Try matching each amount in grams with a corresponding number of kilograms.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10C8D3F2-4584-4EBD-90D8-68634091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744" y="1280103"/>
            <a:ext cx="671356" cy="67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CDD2B19-ED44-4E78-8E6F-84CFB7E5D012}"/>
              </a:ext>
            </a:extLst>
          </p:cNvPr>
          <p:cNvSpPr/>
          <p:nvPr/>
        </p:nvSpPr>
        <p:spPr>
          <a:xfrm>
            <a:off x="6423472" y="3448972"/>
            <a:ext cx="1286898" cy="637440"/>
          </a:xfrm>
          <a:prstGeom prst="wedgeRoundRectCallout">
            <a:avLst>
              <a:gd name="adj1" fmla="val -56868"/>
              <a:gd name="adj2" fmla="val 8943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Let’s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check!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760C67-8D5E-44A5-B75F-5B5FFB3D7888}"/>
              </a:ext>
            </a:extLst>
          </p:cNvPr>
          <p:cNvCxnSpPr>
            <a:cxnSpLocks/>
          </p:cNvCxnSpPr>
          <p:nvPr/>
        </p:nvCxnSpPr>
        <p:spPr>
          <a:xfrm flipH="1" flipV="1">
            <a:off x="2036646" y="2643043"/>
            <a:ext cx="1341872" cy="759231"/>
          </a:xfrm>
          <a:prstGeom prst="straightConnector1">
            <a:avLst/>
          </a:prstGeom>
          <a:ln w="22225" cap="sq">
            <a:solidFill>
              <a:schemeClr val="tx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6FC5E7-B513-43C6-B042-324D9683B70D}"/>
              </a:ext>
            </a:extLst>
          </p:cNvPr>
          <p:cNvCxnSpPr>
            <a:cxnSpLocks/>
          </p:cNvCxnSpPr>
          <p:nvPr/>
        </p:nvCxnSpPr>
        <p:spPr>
          <a:xfrm flipH="1" flipV="1">
            <a:off x="2022702" y="3512775"/>
            <a:ext cx="1355816" cy="1655060"/>
          </a:xfrm>
          <a:prstGeom prst="straightConnector1">
            <a:avLst/>
          </a:prstGeom>
          <a:ln w="22225" cap="sq">
            <a:solidFill>
              <a:schemeClr val="tx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485C56-F099-49C1-BE0E-72094FE2A86A}"/>
              </a:ext>
            </a:extLst>
          </p:cNvPr>
          <p:cNvCxnSpPr>
            <a:cxnSpLocks/>
          </p:cNvCxnSpPr>
          <p:nvPr/>
        </p:nvCxnSpPr>
        <p:spPr>
          <a:xfrm flipH="1">
            <a:off x="1986497" y="2559767"/>
            <a:ext cx="1473977" cy="1670317"/>
          </a:xfrm>
          <a:prstGeom prst="straightConnector1">
            <a:avLst/>
          </a:prstGeom>
          <a:ln w="22225" cap="sq">
            <a:solidFill>
              <a:schemeClr val="tx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1F34E80-4EAD-4F65-B796-4C0A69B62091}"/>
              </a:ext>
            </a:extLst>
          </p:cNvPr>
          <p:cNvCxnSpPr>
            <a:cxnSpLocks/>
          </p:cNvCxnSpPr>
          <p:nvPr/>
        </p:nvCxnSpPr>
        <p:spPr>
          <a:xfrm flipH="1">
            <a:off x="1998878" y="4296275"/>
            <a:ext cx="1379640" cy="825825"/>
          </a:xfrm>
          <a:prstGeom prst="straightConnector1">
            <a:avLst/>
          </a:prstGeom>
          <a:ln w="22225" cap="sq">
            <a:solidFill>
              <a:schemeClr val="tx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C7C928C-7C25-5048-AF5A-C18BFC7EC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4914" y="1151818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4BC60B-E8A4-574F-83D0-806B01BED4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4914" y="23652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2D05895-4AE3-BD4A-8D28-B399654F11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84235" y="2281734"/>
            <a:ext cx="812800" cy="812800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1692A10-8CF7-4AF2-B5A7-9E5DA0FA1FA9}"/>
              </a:ext>
            </a:extLst>
          </p:cNvPr>
          <p:cNvSpPr/>
          <p:nvPr/>
        </p:nvSpPr>
        <p:spPr>
          <a:xfrm>
            <a:off x="5268078" y="4743836"/>
            <a:ext cx="2828328" cy="847997"/>
          </a:xfrm>
          <a:prstGeom prst="wedgeRoundRectCallout">
            <a:avLst>
              <a:gd name="adj1" fmla="val 33888"/>
              <a:gd name="adj2" fmla="val 14302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Divide by 1000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to convert </a:t>
            </a:r>
            <a:r>
              <a:rPr lang="en-GB" sz="2000" b="1" dirty="0">
                <a:solidFill>
                  <a:srgbClr val="C00000"/>
                </a:solidFill>
              </a:rPr>
              <a:t>g</a:t>
            </a:r>
            <a:r>
              <a:rPr lang="en-GB" sz="2000" b="1" dirty="0">
                <a:solidFill>
                  <a:srgbClr val="253746"/>
                </a:solidFill>
              </a:rPr>
              <a:t> to </a:t>
            </a:r>
            <a:r>
              <a:rPr lang="en-GB" sz="2000" b="1" dirty="0">
                <a:solidFill>
                  <a:srgbClr val="C00000"/>
                </a:solidFill>
              </a:rPr>
              <a:t>kg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8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4E7827-1B6E-4258-9E32-0F35D66D6561}"/>
              </a:ext>
            </a:extLst>
          </p:cNvPr>
          <p:cNvSpPr/>
          <p:nvPr/>
        </p:nvSpPr>
        <p:spPr>
          <a:xfrm>
            <a:off x="1565459" y="2086448"/>
            <a:ext cx="878930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l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AF6576-74B0-4ED0-B1B2-BF9751384744}"/>
              </a:ext>
            </a:extLst>
          </p:cNvPr>
          <p:cNvSpPr/>
          <p:nvPr/>
        </p:nvSpPr>
        <p:spPr>
          <a:xfrm>
            <a:off x="3611028" y="3014193"/>
            <a:ext cx="984027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500ml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8769B80-12A5-4736-A9F1-071BB5247A1B}"/>
              </a:ext>
            </a:extLst>
          </p:cNvPr>
          <p:cNvSpPr/>
          <p:nvPr/>
        </p:nvSpPr>
        <p:spPr>
          <a:xfrm>
            <a:off x="1565459" y="2994054"/>
            <a:ext cx="878930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1.9 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5180C3F-68DD-4540-A1C1-967F282C392A}"/>
              </a:ext>
            </a:extLst>
          </p:cNvPr>
          <p:cNvSpPr/>
          <p:nvPr/>
        </p:nvSpPr>
        <p:spPr>
          <a:xfrm>
            <a:off x="3630764" y="4006343"/>
            <a:ext cx="991898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1200ml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CD67F85-3375-4D05-8861-A3A7BAA9BF16}"/>
              </a:ext>
            </a:extLst>
          </p:cNvPr>
          <p:cNvSpPr/>
          <p:nvPr/>
        </p:nvSpPr>
        <p:spPr>
          <a:xfrm>
            <a:off x="1574873" y="4809266"/>
            <a:ext cx="878930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0.8 l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06F204-3028-46AE-AC9F-E8874B64812C}"/>
              </a:ext>
            </a:extLst>
          </p:cNvPr>
          <p:cNvSpPr/>
          <p:nvPr/>
        </p:nvSpPr>
        <p:spPr>
          <a:xfrm>
            <a:off x="1574873" y="3901660"/>
            <a:ext cx="878930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0C0"/>
                </a:solidFill>
                <a:latin typeface="Calibri" panose="020F0502020204030204"/>
              </a:rPr>
              <a:t>1.2 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7B6616-CD54-4786-9F41-2F963730C452}"/>
              </a:ext>
            </a:extLst>
          </p:cNvPr>
          <p:cNvSpPr/>
          <p:nvPr/>
        </p:nvSpPr>
        <p:spPr>
          <a:xfrm>
            <a:off x="3621303" y="4871042"/>
            <a:ext cx="991897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1900ml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4F21E75-BC8B-421D-B658-32EB72D461FC}"/>
              </a:ext>
            </a:extLst>
          </p:cNvPr>
          <p:cNvSpPr/>
          <p:nvPr/>
        </p:nvSpPr>
        <p:spPr>
          <a:xfrm>
            <a:off x="3621303" y="2083888"/>
            <a:ext cx="991897" cy="592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26A277-EB11-481F-ABB1-FE62465B9CBE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Convert between grams and kilograms, millilitres and litres, metres and kilometres.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D747FA0B-D104-440F-9094-256F527B915B}"/>
              </a:ext>
            </a:extLst>
          </p:cNvPr>
          <p:cNvSpPr/>
          <p:nvPr/>
        </p:nvSpPr>
        <p:spPr>
          <a:xfrm>
            <a:off x="1673018" y="836885"/>
            <a:ext cx="2797015" cy="782441"/>
          </a:xfrm>
          <a:prstGeom prst="wedgeRoundRectCallout">
            <a:avLst>
              <a:gd name="adj1" fmla="val 16431"/>
              <a:gd name="adj2" fmla="val 959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b="1" dirty="0">
                <a:solidFill>
                  <a:srgbClr val="253746"/>
                </a:solidFill>
              </a:rPr>
              <a:t>KEY FACT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1 litre = 1000 millilitres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407D9237-9186-4790-BAD5-E91F065263EF}"/>
              </a:ext>
            </a:extLst>
          </p:cNvPr>
          <p:cNvSpPr/>
          <p:nvPr/>
        </p:nvSpPr>
        <p:spPr>
          <a:xfrm>
            <a:off x="4673969" y="518165"/>
            <a:ext cx="2404298" cy="637440"/>
          </a:xfrm>
          <a:prstGeom prst="wedgeRoundRectCallout">
            <a:avLst>
              <a:gd name="adj1" fmla="val -66631"/>
              <a:gd name="adj2" fmla="val 447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Remember that ‘milli’ means 1000</a:t>
            </a:r>
            <a:r>
              <a:rPr lang="en-GB" sz="1600" b="1" baseline="30000" dirty="0">
                <a:solidFill>
                  <a:srgbClr val="253746"/>
                </a:solidFill>
              </a:rPr>
              <a:t>th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A8FAEF2-E6DF-4522-8445-3BCA8D27F9C4}"/>
              </a:ext>
            </a:extLst>
          </p:cNvPr>
          <p:cNvSpPr/>
          <p:nvPr/>
        </p:nvSpPr>
        <p:spPr>
          <a:xfrm>
            <a:off x="5864772" y="1645898"/>
            <a:ext cx="2404298" cy="1348156"/>
          </a:xfrm>
          <a:prstGeom prst="wedgeRoundRectCallout">
            <a:avLst>
              <a:gd name="adj1" fmla="val -51044"/>
              <a:gd name="adj2" fmla="val 729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Try matching each amount in litres with a corresponding number of millilitres.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D8B73992-84F9-4127-B695-41138339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672" y="1326983"/>
            <a:ext cx="671356" cy="67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2B7D04-3778-4A0A-8765-D876F3A9E3CD}"/>
              </a:ext>
            </a:extLst>
          </p:cNvPr>
          <p:cNvCxnSpPr>
            <a:cxnSpLocks/>
          </p:cNvCxnSpPr>
          <p:nvPr/>
        </p:nvCxnSpPr>
        <p:spPr>
          <a:xfrm flipH="1" flipV="1">
            <a:off x="2279431" y="2523112"/>
            <a:ext cx="1341872" cy="759231"/>
          </a:xfrm>
          <a:prstGeom prst="straightConnector1">
            <a:avLst/>
          </a:prstGeom>
          <a:ln w="22225" cap="sq">
            <a:solidFill>
              <a:schemeClr val="tx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81643A3-0176-4DAD-B5C8-2D9B698F2182}"/>
              </a:ext>
            </a:extLst>
          </p:cNvPr>
          <p:cNvCxnSpPr>
            <a:cxnSpLocks/>
          </p:cNvCxnSpPr>
          <p:nvPr/>
        </p:nvCxnSpPr>
        <p:spPr>
          <a:xfrm flipH="1" flipV="1">
            <a:off x="2265487" y="3422257"/>
            <a:ext cx="1355816" cy="1655060"/>
          </a:xfrm>
          <a:prstGeom prst="straightConnector1">
            <a:avLst/>
          </a:prstGeom>
          <a:ln w="22225" cap="sq">
            <a:solidFill>
              <a:schemeClr val="tx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589B3A-2FE2-4137-9DC6-DFC48CFEC808}"/>
              </a:ext>
            </a:extLst>
          </p:cNvPr>
          <p:cNvCxnSpPr>
            <a:cxnSpLocks/>
          </p:cNvCxnSpPr>
          <p:nvPr/>
        </p:nvCxnSpPr>
        <p:spPr>
          <a:xfrm flipH="1">
            <a:off x="2353122" y="4302617"/>
            <a:ext cx="1436808" cy="0"/>
          </a:xfrm>
          <a:prstGeom prst="straightConnector1">
            <a:avLst/>
          </a:prstGeom>
          <a:ln w="22225" cap="sq">
            <a:solidFill>
              <a:schemeClr val="tx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9D2851-8C3A-4DAE-B060-FC0533B0A834}"/>
              </a:ext>
            </a:extLst>
          </p:cNvPr>
          <p:cNvCxnSpPr>
            <a:cxnSpLocks/>
          </p:cNvCxnSpPr>
          <p:nvPr/>
        </p:nvCxnSpPr>
        <p:spPr>
          <a:xfrm flipH="1">
            <a:off x="2347733" y="2511185"/>
            <a:ext cx="1355526" cy="2395934"/>
          </a:xfrm>
          <a:prstGeom prst="straightConnector1">
            <a:avLst/>
          </a:prstGeom>
          <a:ln w="22225" cap="sq">
            <a:solidFill>
              <a:schemeClr val="tx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D88AAC7-6009-2241-B2C2-E677E21BC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5586" y="602492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F44335A-2788-DC47-9AAF-6CE05F6422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7928" y="1905383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8F9360-2401-054B-BFBB-56E6759D6A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5586" y="3028232"/>
            <a:ext cx="812800" cy="812800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0623131-A4DA-496F-BA1B-0739C54265DC}"/>
              </a:ext>
            </a:extLst>
          </p:cNvPr>
          <p:cNvSpPr/>
          <p:nvPr/>
        </p:nvSpPr>
        <p:spPr>
          <a:xfrm>
            <a:off x="5559313" y="4553816"/>
            <a:ext cx="2828328" cy="847997"/>
          </a:xfrm>
          <a:prstGeom prst="wedgeRoundRectCallout">
            <a:avLst>
              <a:gd name="adj1" fmla="val 33888"/>
              <a:gd name="adj2" fmla="val 14302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Multiply by 1000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to convert </a:t>
            </a:r>
            <a:r>
              <a:rPr lang="en-GB" sz="2000" b="1" dirty="0">
                <a:solidFill>
                  <a:srgbClr val="C00000"/>
                </a:solidFill>
              </a:rPr>
              <a:t>l</a:t>
            </a:r>
            <a:r>
              <a:rPr lang="en-GB" sz="2000" b="1" dirty="0">
                <a:solidFill>
                  <a:srgbClr val="253746"/>
                </a:solidFill>
              </a:rPr>
              <a:t> to </a:t>
            </a:r>
            <a:r>
              <a:rPr lang="en-GB" sz="2000" b="1" dirty="0">
                <a:solidFill>
                  <a:srgbClr val="C00000"/>
                </a:solidFill>
              </a:rPr>
              <a:t>ml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2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E44063-B3DC-42CA-A16E-D9B0D1DF431B}"/>
              </a:ext>
            </a:extLst>
          </p:cNvPr>
          <p:cNvSpPr/>
          <p:nvPr/>
        </p:nvSpPr>
        <p:spPr>
          <a:xfrm>
            <a:off x="450476" y="2007948"/>
            <a:ext cx="1608083" cy="11193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1100m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446D6B-0F66-4C79-A591-49C3D5725E97}"/>
              </a:ext>
            </a:extLst>
          </p:cNvPr>
          <p:cNvSpPr/>
          <p:nvPr/>
        </p:nvSpPr>
        <p:spPr>
          <a:xfrm>
            <a:off x="2459419" y="3557990"/>
            <a:ext cx="1608083" cy="11193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800m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1CDE28-FD2D-4CDD-9865-8B98ABCE6957}"/>
              </a:ext>
            </a:extLst>
          </p:cNvPr>
          <p:cNvSpPr/>
          <p:nvPr/>
        </p:nvSpPr>
        <p:spPr>
          <a:xfrm>
            <a:off x="3637434" y="1963656"/>
            <a:ext cx="1686910" cy="11496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2500m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F706DC-C3CD-46F3-8873-DDF69112E295}"/>
              </a:ext>
            </a:extLst>
          </p:cNvPr>
          <p:cNvSpPr/>
          <p:nvPr/>
        </p:nvSpPr>
        <p:spPr>
          <a:xfrm>
            <a:off x="6276032" y="3436655"/>
            <a:ext cx="1679887" cy="110503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1250m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1A6651-4053-4260-83A9-367322D0BC78}"/>
              </a:ext>
            </a:extLst>
          </p:cNvPr>
          <p:cNvGrpSpPr/>
          <p:nvPr/>
        </p:nvGrpSpPr>
        <p:grpSpPr>
          <a:xfrm>
            <a:off x="5559906" y="625885"/>
            <a:ext cx="2496945" cy="733547"/>
            <a:chOff x="3786168" y="1162482"/>
            <a:chExt cx="2496945" cy="574505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1DF927F6-B0D7-43E1-8385-F17459877994}"/>
                </a:ext>
              </a:extLst>
            </p:cNvPr>
            <p:cNvSpPr/>
            <p:nvPr/>
          </p:nvSpPr>
          <p:spPr>
            <a:xfrm>
              <a:off x="3786168" y="1213200"/>
              <a:ext cx="2071174" cy="523787"/>
            </a:xfrm>
            <a:prstGeom prst="wedgeRoundRectCallout">
              <a:avLst>
                <a:gd name="adj1" fmla="val -72151"/>
                <a:gd name="adj2" fmla="val 2580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Write these distances in kilometres. 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710B2A8-2DD7-4844-9C3C-E71894BC1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9544" y="1162482"/>
              <a:ext cx="523569" cy="4525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7C9BCB8-6448-484A-8F81-A6FA32F5E2B8}"/>
              </a:ext>
            </a:extLst>
          </p:cNvPr>
          <p:cNvSpPr txBox="1"/>
          <p:nvPr/>
        </p:nvSpPr>
        <p:spPr>
          <a:xfrm>
            <a:off x="507862" y="2234677"/>
            <a:ext cx="14977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1.1km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8118DB-49B2-455A-BB62-AB39CB27D6A6}"/>
              </a:ext>
            </a:extLst>
          </p:cNvPr>
          <p:cNvSpPr txBox="1"/>
          <p:nvPr/>
        </p:nvSpPr>
        <p:spPr>
          <a:xfrm>
            <a:off x="3676847" y="2178965"/>
            <a:ext cx="160808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2.5km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5B23C4-2148-4EDE-86E1-02C56E7CB038}"/>
              </a:ext>
            </a:extLst>
          </p:cNvPr>
          <p:cNvSpPr txBox="1"/>
          <p:nvPr/>
        </p:nvSpPr>
        <p:spPr>
          <a:xfrm>
            <a:off x="2514599" y="3791190"/>
            <a:ext cx="14977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0.8km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014CB2-D08B-4A3C-BAEE-1AB8BA87B8B7}"/>
              </a:ext>
            </a:extLst>
          </p:cNvPr>
          <p:cNvSpPr txBox="1"/>
          <p:nvPr/>
        </p:nvSpPr>
        <p:spPr>
          <a:xfrm>
            <a:off x="6313143" y="3648640"/>
            <a:ext cx="160808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1.25km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B71B09-1466-4BBC-A88C-FD54746AC1A2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Convert between grams and kilograms, millilitres and litres, metres and kilometres.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516A2247-AAA3-490B-BA18-8322D0A2B91F}"/>
              </a:ext>
            </a:extLst>
          </p:cNvPr>
          <p:cNvSpPr/>
          <p:nvPr/>
        </p:nvSpPr>
        <p:spPr>
          <a:xfrm>
            <a:off x="1087149" y="739984"/>
            <a:ext cx="3179614" cy="779012"/>
          </a:xfrm>
          <a:prstGeom prst="wedgeRoundRectCallout">
            <a:avLst>
              <a:gd name="adj1" fmla="val 45673"/>
              <a:gd name="adj2" fmla="val -34238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KEY FACT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1 kilometre = 1000 metres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5B8D2C-FC34-924E-BB05-306AF67D2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04400" y="278858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8C454E-689B-AA4F-AC8D-D7F7473FFA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16008" y="1601548"/>
            <a:ext cx="812800" cy="8128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79460B4-4E68-49B8-A778-BCF20D2369F0}"/>
              </a:ext>
            </a:extLst>
          </p:cNvPr>
          <p:cNvSpPr/>
          <p:nvPr/>
        </p:nvSpPr>
        <p:spPr>
          <a:xfrm>
            <a:off x="6076156" y="1424190"/>
            <a:ext cx="2828328" cy="847997"/>
          </a:xfrm>
          <a:prstGeom prst="wedgeRoundRectCallout">
            <a:avLst>
              <a:gd name="adj1" fmla="val 43428"/>
              <a:gd name="adj2" fmla="val -21052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Divide by 1000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to convert </a:t>
            </a:r>
            <a:r>
              <a:rPr lang="en-GB" sz="2000" b="1" dirty="0">
                <a:solidFill>
                  <a:srgbClr val="C00000"/>
                </a:solidFill>
              </a:rPr>
              <a:t>m</a:t>
            </a:r>
            <a:r>
              <a:rPr lang="en-GB" sz="2000" b="1" dirty="0">
                <a:solidFill>
                  <a:srgbClr val="253746"/>
                </a:solidFill>
              </a:rPr>
              <a:t> to </a:t>
            </a:r>
            <a:r>
              <a:rPr lang="en-GB" sz="2000" b="1" dirty="0">
                <a:solidFill>
                  <a:srgbClr val="C00000"/>
                </a:solidFill>
              </a:rPr>
              <a:t>km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0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2060</TotalTime>
  <Words>182</Words>
  <Application>Microsoft Office PowerPoint</Application>
  <PresentationFormat>On-screen Show (4:3)</PresentationFormat>
  <Paragraphs>46</Paragraphs>
  <Slides>3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176</cp:revision>
  <dcterms:created xsi:type="dcterms:W3CDTF">2018-09-13T11:08:58Z</dcterms:created>
  <dcterms:modified xsi:type="dcterms:W3CDTF">2020-06-11T08:19:32Z</dcterms:modified>
</cp:coreProperties>
</file>