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48"/>
  </p:notesMasterIdLst>
  <p:handoutMasterIdLst>
    <p:handoutMasterId r:id="rId49"/>
  </p:handoutMasterIdLst>
  <p:sldIdLst>
    <p:sldId id="258" r:id="rId2"/>
    <p:sldId id="264" r:id="rId3"/>
    <p:sldId id="273" r:id="rId4"/>
    <p:sldId id="269" r:id="rId5"/>
    <p:sldId id="271" r:id="rId6"/>
    <p:sldId id="279" r:id="rId7"/>
    <p:sldId id="268" r:id="rId8"/>
    <p:sldId id="270" r:id="rId9"/>
    <p:sldId id="274" r:id="rId10"/>
    <p:sldId id="272" r:id="rId11"/>
    <p:sldId id="276" r:id="rId12"/>
    <p:sldId id="277" r:id="rId13"/>
    <p:sldId id="306" r:id="rId14"/>
    <p:sldId id="307" r:id="rId15"/>
    <p:sldId id="308" r:id="rId16"/>
    <p:sldId id="309" r:id="rId17"/>
    <p:sldId id="278" r:id="rId18"/>
    <p:sldId id="310" r:id="rId19"/>
    <p:sldId id="281" r:id="rId20"/>
    <p:sldId id="285" r:id="rId21"/>
    <p:sldId id="280" r:id="rId22"/>
    <p:sldId id="289" r:id="rId23"/>
    <p:sldId id="311" r:id="rId24"/>
    <p:sldId id="291" r:id="rId25"/>
    <p:sldId id="275" r:id="rId26"/>
    <p:sldId id="287" r:id="rId27"/>
    <p:sldId id="292" r:id="rId28"/>
    <p:sldId id="293" r:id="rId29"/>
    <p:sldId id="305" r:id="rId30"/>
    <p:sldId id="286" r:id="rId31"/>
    <p:sldId id="290" r:id="rId32"/>
    <p:sldId id="282" r:id="rId33"/>
    <p:sldId id="294" r:id="rId34"/>
    <p:sldId id="296" r:id="rId35"/>
    <p:sldId id="295" r:id="rId36"/>
    <p:sldId id="297" r:id="rId37"/>
    <p:sldId id="283" r:id="rId38"/>
    <p:sldId id="298" r:id="rId39"/>
    <p:sldId id="299" r:id="rId40"/>
    <p:sldId id="300" r:id="rId41"/>
    <p:sldId id="301" r:id="rId42"/>
    <p:sldId id="284" r:id="rId43"/>
    <p:sldId id="302" r:id="rId44"/>
    <p:sldId id="303" r:id="rId45"/>
    <p:sldId id="304" r:id="rId46"/>
    <p:sldId id="267" r:id="rId47"/>
  </p:sldIdLst>
  <p:sldSz cx="9144000" cy="6858000" type="screen4x3"/>
  <p:notesSz cx="6858000" cy="9144000"/>
  <p:embeddedFontLst>
    <p:embeddedFont>
      <p:font typeface="Twinkl" pitchFamily="2" charset="0"/>
      <p:regular r:id="rId50"/>
      <p:bold r:id="rId51"/>
    </p:embeddedFont>
    <p:embeddedFont>
      <p:font typeface="Calibri" panose="020F0502020204030204" pitchFamily="34" charset="0"/>
      <p:regular r:id="rId52"/>
      <p:bold r:id="rId53"/>
      <p:italic r:id="rId54"/>
      <p:bold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97"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CD9"/>
    <a:srgbClr val="E6DEC9"/>
    <a:srgbClr val="ADE0F9"/>
    <a:srgbClr val="AFDEF9"/>
    <a:srgbClr val="687396"/>
    <a:srgbClr val="8ACBC0"/>
    <a:srgbClr val="CFE09B"/>
    <a:srgbClr val="FDD182"/>
    <a:srgbClr val="5F7798"/>
    <a:srgbClr val="FFF1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46" d="100"/>
          <a:sy n="46" d="100"/>
        </p:scale>
        <p:origin x="1194" y="48"/>
      </p:cViewPr>
      <p:guideLst>
        <p:guide orient="horz" pos="2160"/>
        <p:guide pos="2880"/>
        <p:guide pos="340"/>
        <p:guide orient="horz" pos="3997"/>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25/03/2020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25/03/2020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7.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2.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Lough Neagh</a:t>
            </a:r>
          </a:p>
        </p:txBody>
      </p:sp>
      <p:sp>
        <p:nvSpPr>
          <p:cNvPr id="5" name="Rectangle 4"/>
          <p:cNvSpPr/>
          <p:nvPr/>
        </p:nvSpPr>
        <p:spPr>
          <a:xfrm>
            <a:off x="755650" y="1513946"/>
            <a:ext cx="7632700" cy="276999"/>
          </a:xfrm>
          <a:prstGeom prst="rect">
            <a:avLst/>
          </a:prstGeom>
        </p:spPr>
        <p:txBody>
          <a:bodyPr wrap="square" lIns="0" tIns="0" rIns="0" bIns="0">
            <a:spAutoFit/>
          </a:bodyPr>
          <a:lstStyle/>
          <a:p>
            <a:r>
              <a:rPr lang="en-GB" dirty="0"/>
              <a:t>The largest lake is Lough Neagh, Northern Ireland at 151 square miles.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4048" b="20948"/>
          <a:stretch/>
        </p:blipFill>
        <p:spPr>
          <a:xfrm>
            <a:off x="755650" y="2044807"/>
            <a:ext cx="7632700" cy="4048018"/>
          </a:xfrm>
          <a:prstGeom prst="roundRect">
            <a:avLst>
              <a:gd name="adj" fmla="val 6875"/>
            </a:avLst>
          </a:prstGeom>
        </p:spPr>
      </p:pic>
    </p:spTree>
    <p:extLst>
      <p:ext uri="{BB962C8B-B14F-4D97-AF65-F5344CB8AC3E}">
        <p14:creationId xmlns:p14="http://schemas.microsoft.com/office/powerpoint/2010/main" val="255295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err="1">
                <a:latin typeface="+mn-lt"/>
              </a:rPr>
              <a:t>Dunnet</a:t>
            </a:r>
            <a:r>
              <a:rPr lang="en-GB" sz="3600" dirty="0">
                <a:latin typeface="+mn-lt"/>
              </a:rPr>
              <a:t> Head</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most northern point is </a:t>
            </a:r>
            <a:r>
              <a:rPr lang="en-GB" dirty="0" err="1"/>
              <a:t>Dunnet</a:t>
            </a:r>
            <a:r>
              <a:rPr lang="en-GB" dirty="0"/>
              <a:t> Head in the North of Scotland.</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4848" y="2240575"/>
            <a:ext cx="3854303" cy="3852250"/>
          </a:xfrm>
          <a:prstGeom prst="rect">
            <a:avLst/>
          </a:prstGeom>
        </p:spPr>
      </p:pic>
    </p:spTree>
    <p:extLst>
      <p:ext uri="{BB962C8B-B14F-4D97-AF65-F5344CB8AC3E}">
        <p14:creationId xmlns:p14="http://schemas.microsoft.com/office/powerpoint/2010/main" val="126406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Lizard Point</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most southern point is Lizard Point in Cornwall.</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5765" y="2102481"/>
            <a:ext cx="3992470" cy="3990344"/>
          </a:xfrm>
          <a:prstGeom prst="rect">
            <a:avLst/>
          </a:prstGeom>
        </p:spPr>
      </p:pic>
    </p:spTree>
    <p:extLst>
      <p:ext uri="{BB962C8B-B14F-4D97-AF65-F5344CB8AC3E}">
        <p14:creationId xmlns:p14="http://schemas.microsoft.com/office/powerpoint/2010/main" val="174193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England National Flower</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A rose is the English national flower.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1691" y="2102610"/>
            <a:ext cx="3532670" cy="350995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331" y="2697942"/>
            <a:ext cx="3838669" cy="2319295"/>
          </a:xfrm>
          <a:prstGeom prst="rect">
            <a:avLst/>
          </a:prstGeom>
        </p:spPr>
      </p:pic>
    </p:spTree>
    <p:extLst>
      <p:ext uri="{BB962C8B-B14F-4D97-AF65-F5344CB8AC3E}">
        <p14:creationId xmlns:p14="http://schemas.microsoft.com/office/powerpoint/2010/main" val="298533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Scotland National Flower</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A thistle is the Scottish national flower.</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2697942"/>
            <a:ext cx="3816349" cy="230533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0185" y="2057525"/>
            <a:ext cx="2184769" cy="3586166"/>
          </a:xfrm>
          <a:prstGeom prst="rect">
            <a:avLst/>
          </a:prstGeom>
        </p:spPr>
      </p:pic>
    </p:spTree>
    <p:extLst>
      <p:ext uri="{BB962C8B-B14F-4D97-AF65-F5344CB8AC3E}">
        <p14:creationId xmlns:p14="http://schemas.microsoft.com/office/powerpoint/2010/main" val="1095788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Wales National Flower</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A daffodil is the Welsh national flower.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9687" y="1974277"/>
            <a:ext cx="1957750" cy="375266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650" y="2697942"/>
            <a:ext cx="3816350" cy="2477477"/>
          </a:xfrm>
          <a:prstGeom prst="rect">
            <a:avLst/>
          </a:prstGeom>
        </p:spPr>
      </p:pic>
    </p:spTree>
    <p:extLst>
      <p:ext uri="{BB962C8B-B14F-4D97-AF65-F5344CB8AC3E}">
        <p14:creationId xmlns:p14="http://schemas.microsoft.com/office/powerpoint/2010/main" val="197968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Northern Ireland National Flower</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A shamrock is the Northern Irish national flower.</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6386" y="2375463"/>
            <a:ext cx="3199331" cy="312243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1519" y="1962215"/>
            <a:ext cx="2523487" cy="127038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2342" y="4728370"/>
            <a:ext cx="1998191" cy="129717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417" y="3373003"/>
            <a:ext cx="1967451" cy="1188473"/>
          </a:xfrm>
          <a:prstGeom prst="rect">
            <a:avLst/>
          </a:prstGeom>
        </p:spPr>
      </p:pic>
    </p:spTree>
    <p:extLst>
      <p:ext uri="{BB962C8B-B14F-4D97-AF65-F5344CB8AC3E}">
        <p14:creationId xmlns:p14="http://schemas.microsoft.com/office/powerpoint/2010/main" val="954827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UK Cities</a:t>
            </a:r>
          </a:p>
        </p:txBody>
      </p:sp>
      <p:sp>
        <p:nvSpPr>
          <p:cNvPr id="5" name="Rectangle 4"/>
          <p:cNvSpPr/>
          <p:nvPr/>
        </p:nvSpPr>
        <p:spPr>
          <a:xfrm>
            <a:off x="755650" y="1513946"/>
            <a:ext cx="3816350" cy="276999"/>
          </a:xfrm>
          <a:prstGeom prst="rect">
            <a:avLst/>
          </a:prstGeom>
        </p:spPr>
        <p:txBody>
          <a:bodyPr wrap="square" lIns="0" tIns="0" rIns="0" bIns="0">
            <a:spAutoFit/>
          </a:bodyPr>
          <a:lstStyle/>
          <a:p>
            <a:r>
              <a:rPr lang="en-GB" dirty="0"/>
              <a:t>Top 5 biggest Cities of the UK:</a:t>
            </a:r>
          </a:p>
        </p:txBody>
      </p:sp>
      <p:sp>
        <p:nvSpPr>
          <p:cNvPr id="6" name="London"/>
          <p:cNvSpPr/>
          <p:nvPr/>
        </p:nvSpPr>
        <p:spPr>
          <a:xfrm>
            <a:off x="755650" y="2091206"/>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London</a:t>
            </a:r>
          </a:p>
        </p:txBody>
      </p:sp>
      <p:sp>
        <p:nvSpPr>
          <p:cNvPr id="7" name="Birmingham"/>
          <p:cNvSpPr/>
          <p:nvPr/>
        </p:nvSpPr>
        <p:spPr>
          <a:xfrm>
            <a:off x="755650" y="2935908"/>
            <a:ext cx="3608120" cy="588318"/>
          </a:xfrm>
          <a:prstGeom prst="roundRect">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Birmingham</a:t>
            </a:r>
          </a:p>
        </p:txBody>
      </p:sp>
      <p:sp>
        <p:nvSpPr>
          <p:cNvPr id="8" name="Leeds"/>
          <p:cNvSpPr/>
          <p:nvPr/>
        </p:nvSpPr>
        <p:spPr>
          <a:xfrm>
            <a:off x="755650" y="3780610"/>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Leeds</a:t>
            </a:r>
          </a:p>
        </p:txBody>
      </p:sp>
      <p:sp>
        <p:nvSpPr>
          <p:cNvPr id="9" name="Glasgow"/>
          <p:cNvSpPr/>
          <p:nvPr/>
        </p:nvSpPr>
        <p:spPr>
          <a:xfrm>
            <a:off x="755650" y="4625312"/>
            <a:ext cx="3608120" cy="588318"/>
          </a:xfrm>
          <a:prstGeom prst="roundRect">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Glasgow</a:t>
            </a:r>
          </a:p>
        </p:txBody>
      </p:sp>
      <p:sp>
        <p:nvSpPr>
          <p:cNvPr id="10" name="Sheffield"/>
          <p:cNvSpPr/>
          <p:nvPr/>
        </p:nvSpPr>
        <p:spPr>
          <a:xfrm>
            <a:off x="755650" y="5470013"/>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Manchester</a:t>
            </a: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19316" r="18973"/>
          <a:stretch/>
        </p:blipFill>
        <p:spPr>
          <a:xfrm>
            <a:off x="4572001" y="1470266"/>
            <a:ext cx="3816350" cy="4638258"/>
          </a:xfrm>
          <a:prstGeom prst="roundRect">
            <a:avLst>
              <a:gd name="adj" fmla="val 5043"/>
            </a:avLst>
          </a:prstGeom>
        </p:spPr>
      </p:pic>
      <p:grpSp>
        <p:nvGrpSpPr>
          <p:cNvPr id="29" name="Group 28"/>
          <p:cNvGrpSpPr/>
          <p:nvPr/>
        </p:nvGrpSpPr>
        <p:grpSpPr>
          <a:xfrm>
            <a:off x="6401973" y="3072402"/>
            <a:ext cx="1032290" cy="338554"/>
            <a:chOff x="6401973" y="3072402"/>
            <a:chExt cx="1032290" cy="338554"/>
          </a:xfrm>
        </p:grpSpPr>
        <p:sp>
          <p:nvSpPr>
            <p:cNvPr id="19" name="TextBox 18"/>
            <p:cNvSpPr txBox="1"/>
            <p:nvPr/>
          </p:nvSpPr>
          <p:spPr>
            <a:xfrm>
              <a:off x="6442761" y="3072402"/>
              <a:ext cx="99150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Glasgow</a:t>
              </a:r>
            </a:p>
          </p:txBody>
        </p:sp>
        <p:sp>
          <p:nvSpPr>
            <p:cNvPr id="14" name="Oval 13"/>
            <p:cNvSpPr/>
            <p:nvPr/>
          </p:nvSpPr>
          <p:spPr>
            <a:xfrm>
              <a:off x="6401973" y="3230067"/>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oup 29"/>
          <p:cNvGrpSpPr/>
          <p:nvPr/>
        </p:nvGrpSpPr>
        <p:grpSpPr>
          <a:xfrm>
            <a:off x="7197184" y="3866385"/>
            <a:ext cx="743010" cy="338554"/>
            <a:chOff x="7197184" y="3866385"/>
            <a:chExt cx="743010" cy="338554"/>
          </a:xfrm>
        </p:grpSpPr>
        <p:sp>
          <p:nvSpPr>
            <p:cNvPr id="16" name="TextBox 15"/>
            <p:cNvSpPr txBox="1"/>
            <p:nvPr/>
          </p:nvSpPr>
          <p:spPr>
            <a:xfrm>
              <a:off x="7221530" y="3866385"/>
              <a:ext cx="718664"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Leeds</a:t>
              </a:r>
            </a:p>
          </p:txBody>
        </p:sp>
        <p:sp>
          <p:nvSpPr>
            <p:cNvPr id="23" name="Oval 22"/>
            <p:cNvSpPr/>
            <p:nvPr/>
          </p:nvSpPr>
          <p:spPr>
            <a:xfrm>
              <a:off x="7197184" y="4023305"/>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0" name="Group 19"/>
          <p:cNvGrpSpPr/>
          <p:nvPr/>
        </p:nvGrpSpPr>
        <p:grpSpPr>
          <a:xfrm>
            <a:off x="7668677" y="4953981"/>
            <a:ext cx="896943" cy="338554"/>
            <a:chOff x="7668677" y="4953981"/>
            <a:chExt cx="896943" cy="338554"/>
          </a:xfrm>
        </p:grpSpPr>
        <p:sp>
          <p:nvSpPr>
            <p:cNvPr id="18" name="TextBox 17"/>
            <p:cNvSpPr txBox="1"/>
            <p:nvPr/>
          </p:nvSpPr>
          <p:spPr>
            <a:xfrm>
              <a:off x="7707778" y="4953981"/>
              <a:ext cx="85784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London</a:t>
              </a:r>
            </a:p>
          </p:txBody>
        </p:sp>
        <p:sp>
          <p:nvSpPr>
            <p:cNvPr id="24" name="Oval 23"/>
            <p:cNvSpPr/>
            <p:nvPr/>
          </p:nvSpPr>
          <p:spPr>
            <a:xfrm>
              <a:off x="7668677" y="5117630"/>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7" name="Group 26"/>
          <p:cNvGrpSpPr/>
          <p:nvPr/>
        </p:nvGrpSpPr>
        <p:grpSpPr>
          <a:xfrm>
            <a:off x="7239747" y="4601441"/>
            <a:ext cx="1378087" cy="338554"/>
            <a:chOff x="7239747" y="4601441"/>
            <a:chExt cx="1378087" cy="338554"/>
          </a:xfrm>
        </p:grpSpPr>
        <p:sp>
          <p:nvSpPr>
            <p:cNvPr id="17" name="TextBox 16"/>
            <p:cNvSpPr txBox="1"/>
            <p:nvPr/>
          </p:nvSpPr>
          <p:spPr>
            <a:xfrm>
              <a:off x="7275387" y="4601441"/>
              <a:ext cx="1342447"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Birmingham</a:t>
              </a:r>
            </a:p>
          </p:txBody>
        </p:sp>
        <p:sp>
          <p:nvSpPr>
            <p:cNvPr id="25" name="Oval 24"/>
            <p:cNvSpPr/>
            <p:nvPr/>
          </p:nvSpPr>
          <p:spPr>
            <a:xfrm>
              <a:off x="7239747" y="4756736"/>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8" name="Group 27"/>
          <p:cNvGrpSpPr/>
          <p:nvPr/>
        </p:nvGrpSpPr>
        <p:grpSpPr>
          <a:xfrm>
            <a:off x="7016283" y="4090282"/>
            <a:ext cx="1315877" cy="338554"/>
            <a:chOff x="7249743" y="4123242"/>
            <a:chExt cx="1315877" cy="338554"/>
          </a:xfrm>
        </p:grpSpPr>
        <p:sp>
          <p:nvSpPr>
            <p:cNvPr id="13" name="TextBox 12"/>
            <p:cNvSpPr txBox="1"/>
            <p:nvPr/>
          </p:nvSpPr>
          <p:spPr>
            <a:xfrm>
              <a:off x="7279771" y="4123242"/>
              <a:ext cx="1285849"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Manchester</a:t>
              </a:r>
            </a:p>
          </p:txBody>
        </p:sp>
        <p:sp>
          <p:nvSpPr>
            <p:cNvPr id="26" name="Oval 25"/>
            <p:cNvSpPr/>
            <p:nvPr/>
          </p:nvSpPr>
          <p:spPr>
            <a:xfrm>
              <a:off x="7249743" y="4271305"/>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4065068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childTnLst>
              </p:cTn>
              <p:nextCondLst>
                <p:cond evt="onClick" delay="0">
                  <p:tgtEl>
                    <p:spTgt spid="9"/>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Capital Cities</a:t>
            </a:r>
          </a:p>
        </p:txBody>
      </p:sp>
      <p:sp>
        <p:nvSpPr>
          <p:cNvPr id="5" name="Rectangle 4"/>
          <p:cNvSpPr/>
          <p:nvPr/>
        </p:nvSpPr>
        <p:spPr>
          <a:xfrm>
            <a:off x="755650" y="1513946"/>
            <a:ext cx="3816350" cy="276999"/>
          </a:xfrm>
          <a:prstGeom prst="rect">
            <a:avLst/>
          </a:prstGeom>
        </p:spPr>
        <p:txBody>
          <a:bodyPr wrap="square" lIns="0" tIns="0" rIns="0" bIns="0">
            <a:spAutoFit/>
          </a:bodyPr>
          <a:lstStyle/>
          <a:p>
            <a:r>
              <a:rPr lang="en-GB" dirty="0"/>
              <a:t>England</a:t>
            </a:r>
          </a:p>
        </p:txBody>
      </p:sp>
      <p:sp>
        <p:nvSpPr>
          <p:cNvPr id="6" name="London"/>
          <p:cNvSpPr/>
          <p:nvPr/>
        </p:nvSpPr>
        <p:spPr>
          <a:xfrm>
            <a:off x="755650" y="1929936"/>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London</a:t>
            </a:r>
          </a:p>
        </p:txBody>
      </p:sp>
      <p:sp>
        <p:nvSpPr>
          <p:cNvPr id="8" name="Leeds"/>
          <p:cNvSpPr/>
          <p:nvPr/>
        </p:nvSpPr>
        <p:spPr>
          <a:xfrm>
            <a:off x="755650" y="3116797"/>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Edinburgh</a:t>
            </a: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19316" r="18973"/>
          <a:stretch/>
        </p:blipFill>
        <p:spPr>
          <a:xfrm>
            <a:off x="4572001" y="1470266"/>
            <a:ext cx="3816350" cy="4638258"/>
          </a:xfrm>
          <a:prstGeom prst="roundRect">
            <a:avLst>
              <a:gd name="adj" fmla="val 5043"/>
            </a:avLst>
          </a:prstGeom>
        </p:spPr>
      </p:pic>
      <p:grpSp>
        <p:nvGrpSpPr>
          <p:cNvPr id="29" name="Group 28"/>
          <p:cNvGrpSpPr/>
          <p:nvPr/>
        </p:nvGrpSpPr>
        <p:grpSpPr>
          <a:xfrm>
            <a:off x="6708251" y="2976422"/>
            <a:ext cx="1305804" cy="338554"/>
            <a:chOff x="6401973" y="3072402"/>
            <a:chExt cx="1305804" cy="338554"/>
          </a:xfrm>
        </p:grpSpPr>
        <p:sp>
          <p:nvSpPr>
            <p:cNvPr id="19" name="TextBox 18"/>
            <p:cNvSpPr txBox="1"/>
            <p:nvPr/>
          </p:nvSpPr>
          <p:spPr>
            <a:xfrm>
              <a:off x="6442760" y="3072402"/>
              <a:ext cx="1265017"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Edinburgh</a:t>
              </a:r>
            </a:p>
          </p:txBody>
        </p:sp>
        <p:sp>
          <p:nvSpPr>
            <p:cNvPr id="14" name="Oval 13"/>
            <p:cNvSpPr/>
            <p:nvPr/>
          </p:nvSpPr>
          <p:spPr>
            <a:xfrm>
              <a:off x="6401973" y="3230067"/>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oup 29"/>
          <p:cNvGrpSpPr/>
          <p:nvPr/>
        </p:nvGrpSpPr>
        <p:grpSpPr>
          <a:xfrm>
            <a:off x="5972198" y="3595919"/>
            <a:ext cx="905667" cy="584775"/>
            <a:chOff x="7197184" y="3866385"/>
            <a:chExt cx="743010" cy="584775"/>
          </a:xfrm>
        </p:grpSpPr>
        <p:sp>
          <p:nvSpPr>
            <p:cNvPr id="16" name="TextBox 15"/>
            <p:cNvSpPr txBox="1"/>
            <p:nvPr/>
          </p:nvSpPr>
          <p:spPr>
            <a:xfrm>
              <a:off x="7221530" y="3866385"/>
              <a:ext cx="718664" cy="584775"/>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Belfast</a:t>
              </a:r>
            </a:p>
          </p:txBody>
        </p:sp>
        <p:sp>
          <p:nvSpPr>
            <p:cNvPr id="23" name="Oval 22"/>
            <p:cNvSpPr/>
            <p:nvPr/>
          </p:nvSpPr>
          <p:spPr>
            <a:xfrm>
              <a:off x="7197184" y="4023305"/>
              <a:ext cx="58794" cy="68281"/>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0" name="Group 19"/>
          <p:cNvGrpSpPr/>
          <p:nvPr/>
        </p:nvGrpSpPr>
        <p:grpSpPr>
          <a:xfrm>
            <a:off x="7668677" y="4953981"/>
            <a:ext cx="896943" cy="338554"/>
            <a:chOff x="7668677" y="4953981"/>
            <a:chExt cx="896943" cy="338554"/>
          </a:xfrm>
        </p:grpSpPr>
        <p:sp>
          <p:nvSpPr>
            <p:cNvPr id="18" name="TextBox 17"/>
            <p:cNvSpPr txBox="1"/>
            <p:nvPr/>
          </p:nvSpPr>
          <p:spPr>
            <a:xfrm>
              <a:off x="7707778" y="4953981"/>
              <a:ext cx="85784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London</a:t>
              </a:r>
            </a:p>
          </p:txBody>
        </p:sp>
        <p:sp>
          <p:nvSpPr>
            <p:cNvPr id="24" name="Oval 23"/>
            <p:cNvSpPr/>
            <p:nvPr/>
          </p:nvSpPr>
          <p:spPr>
            <a:xfrm>
              <a:off x="7668677" y="5117630"/>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7" name="Group 26"/>
          <p:cNvGrpSpPr/>
          <p:nvPr/>
        </p:nvGrpSpPr>
        <p:grpSpPr>
          <a:xfrm>
            <a:off x="6751691" y="5032783"/>
            <a:ext cx="908373" cy="338554"/>
            <a:chOff x="7239747" y="4601441"/>
            <a:chExt cx="908373" cy="338554"/>
          </a:xfrm>
        </p:grpSpPr>
        <p:sp>
          <p:nvSpPr>
            <p:cNvPr id="17" name="TextBox 16"/>
            <p:cNvSpPr txBox="1"/>
            <p:nvPr/>
          </p:nvSpPr>
          <p:spPr>
            <a:xfrm>
              <a:off x="7275388" y="4601441"/>
              <a:ext cx="87273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Cardiff</a:t>
              </a:r>
            </a:p>
          </p:txBody>
        </p:sp>
        <p:sp>
          <p:nvSpPr>
            <p:cNvPr id="25" name="Oval 24"/>
            <p:cNvSpPr/>
            <p:nvPr/>
          </p:nvSpPr>
          <p:spPr>
            <a:xfrm>
              <a:off x="7239747" y="4756736"/>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2" name="Rectangle 31"/>
          <p:cNvSpPr/>
          <p:nvPr/>
        </p:nvSpPr>
        <p:spPr>
          <a:xfrm>
            <a:off x="755650" y="2680015"/>
            <a:ext cx="3816350" cy="276999"/>
          </a:xfrm>
          <a:prstGeom prst="rect">
            <a:avLst/>
          </a:prstGeom>
        </p:spPr>
        <p:txBody>
          <a:bodyPr wrap="square" lIns="0" tIns="0" rIns="0" bIns="0">
            <a:spAutoFit/>
          </a:bodyPr>
          <a:lstStyle/>
          <a:p>
            <a:r>
              <a:rPr lang="en-GB" dirty="0"/>
              <a:t>Scotland</a:t>
            </a:r>
          </a:p>
        </p:txBody>
      </p:sp>
      <p:sp>
        <p:nvSpPr>
          <p:cNvPr id="33" name="Leeds"/>
          <p:cNvSpPr/>
          <p:nvPr/>
        </p:nvSpPr>
        <p:spPr>
          <a:xfrm>
            <a:off x="755650" y="4282866"/>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Cardiff</a:t>
            </a:r>
          </a:p>
        </p:txBody>
      </p:sp>
      <p:sp>
        <p:nvSpPr>
          <p:cNvPr id="34" name="Rectangle 33"/>
          <p:cNvSpPr/>
          <p:nvPr/>
        </p:nvSpPr>
        <p:spPr>
          <a:xfrm>
            <a:off x="755650" y="3846084"/>
            <a:ext cx="3816350" cy="276999"/>
          </a:xfrm>
          <a:prstGeom prst="rect">
            <a:avLst/>
          </a:prstGeom>
        </p:spPr>
        <p:txBody>
          <a:bodyPr wrap="square" lIns="0" tIns="0" rIns="0" bIns="0">
            <a:spAutoFit/>
          </a:bodyPr>
          <a:lstStyle/>
          <a:p>
            <a:r>
              <a:rPr lang="en-GB" dirty="0"/>
              <a:t>Wales</a:t>
            </a:r>
          </a:p>
        </p:txBody>
      </p:sp>
      <p:sp>
        <p:nvSpPr>
          <p:cNvPr id="35" name="Leeds"/>
          <p:cNvSpPr/>
          <p:nvPr/>
        </p:nvSpPr>
        <p:spPr>
          <a:xfrm>
            <a:off x="755650" y="5467749"/>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Belfast</a:t>
            </a:r>
          </a:p>
        </p:txBody>
      </p:sp>
      <p:sp>
        <p:nvSpPr>
          <p:cNvPr id="36" name="Rectangle 35"/>
          <p:cNvSpPr/>
          <p:nvPr/>
        </p:nvSpPr>
        <p:spPr>
          <a:xfrm>
            <a:off x="755650" y="5030967"/>
            <a:ext cx="3816350" cy="276999"/>
          </a:xfrm>
          <a:prstGeom prst="rect">
            <a:avLst/>
          </a:prstGeom>
        </p:spPr>
        <p:txBody>
          <a:bodyPr wrap="square" lIns="0" tIns="0" rIns="0" bIns="0">
            <a:spAutoFit/>
          </a:bodyPr>
          <a:lstStyle/>
          <a:p>
            <a:r>
              <a:rPr lang="en-GB" dirty="0"/>
              <a:t>Northern Ireland</a:t>
            </a:r>
          </a:p>
        </p:txBody>
      </p:sp>
    </p:spTree>
    <p:extLst>
      <p:ext uri="{BB962C8B-B14F-4D97-AF65-F5344CB8AC3E}">
        <p14:creationId xmlns:p14="http://schemas.microsoft.com/office/powerpoint/2010/main" val="380074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London</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capital city of England is London.</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6273" y="2313382"/>
            <a:ext cx="5291454" cy="3197057"/>
          </a:xfrm>
          <a:prstGeom prst="rect">
            <a:avLst/>
          </a:prstGeom>
        </p:spPr>
      </p:pic>
    </p:spTree>
    <p:extLst>
      <p:ext uri="{BB962C8B-B14F-4D97-AF65-F5344CB8AC3E}">
        <p14:creationId xmlns:p14="http://schemas.microsoft.com/office/powerpoint/2010/main" val="3129493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United Kingdom</a:t>
            </a:r>
          </a:p>
        </p:txBody>
      </p:sp>
      <p:sp>
        <p:nvSpPr>
          <p:cNvPr id="5" name="Rectangle 4"/>
          <p:cNvSpPr/>
          <p:nvPr/>
        </p:nvSpPr>
        <p:spPr>
          <a:xfrm>
            <a:off x="755650" y="1513946"/>
            <a:ext cx="3527429" cy="830997"/>
          </a:xfrm>
          <a:prstGeom prst="rect">
            <a:avLst/>
          </a:prstGeom>
        </p:spPr>
        <p:txBody>
          <a:bodyPr wrap="square" lIns="0" tIns="0" rIns="0" bIns="0">
            <a:spAutoFit/>
          </a:bodyPr>
          <a:lstStyle/>
          <a:p>
            <a:r>
              <a:rPr lang="en-GB" dirty="0"/>
              <a:t>The official name of the UK is ‘The United Kingdom of Great Britain and Northern Ireland’.</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9316" r="18973"/>
          <a:stretch/>
        </p:blipFill>
        <p:spPr>
          <a:xfrm>
            <a:off x="4572001" y="1470266"/>
            <a:ext cx="3816350" cy="4638258"/>
          </a:xfrm>
          <a:prstGeom prst="roundRect">
            <a:avLst>
              <a:gd name="adj" fmla="val 5043"/>
            </a:avLst>
          </a:prstGeom>
        </p:spPr>
      </p:pic>
      <p:sp>
        <p:nvSpPr>
          <p:cNvPr id="7" name="TextBox 6"/>
          <p:cNvSpPr txBox="1"/>
          <p:nvPr/>
        </p:nvSpPr>
        <p:spPr>
          <a:xfrm>
            <a:off x="6979653" y="4579463"/>
            <a:ext cx="967723"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England</a:t>
            </a:r>
          </a:p>
        </p:txBody>
      </p:sp>
      <p:sp>
        <p:nvSpPr>
          <p:cNvPr id="8" name="TextBox 7"/>
          <p:cNvSpPr txBox="1"/>
          <p:nvPr/>
        </p:nvSpPr>
        <p:spPr>
          <a:xfrm>
            <a:off x="6197216" y="4827804"/>
            <a:ext cx="841654"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Wales</a:t>
            </a:r>
          </a:p>
        </p:txBody>
      </p:sp>
      <p:sp>
        <p:nvSpPr>
          <p:cNvPr id="9" name="TextBox 8"/>
          <p:cNvSpPr txBox="1"/>
          <p:nvPr/>
        </p:nvSpPr>
        <p:spPr>
          <a:xfrm>
            <a:off x="5990584" y="2500516"/>
            <a:ext cx="1113599"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Scotland</a:t>
            </a:r>
          </a:p>
        </p:txBody>
      </p:sp>
      <p:sp>
        <p:nvSpPr>
          <p:cNvPr id="15" name="TextBox 14"/>
          <p:cNvSpPr txBox="1"/>
          <p:nvPr/>
        </p:nvSpPr>
        <p:spPr>
          <a:xfrm>
            <a:off x="5319659" y="3485915"/>
            <a:ext cx="1025875" cy="584775"/>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Northern</a:t>
            </a:r>
          </a:p>
          <a:p>
            <a:pPr algn="ctr"/>
            <a:r>
              <a:rPr lang="en-GB" sz="1600" b="1" dirty="0">
                <a:ln>
                  <a:solidFill>
                    <a:sysClr val="windowText" lastClr="000000"/>
                  </a:solidFill>
                </a:ln>
                <a:solidFill>
                  <a:schemeClr val="bg1"/>
                </a:solidFill>
              </a:rPr>
              <a:t>Ireland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39240" y="2204126"/>
            <a:ext cx="3367175" cy="3888699"/>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effield"/>
          <p:cNvSpPr/>
          <p:nvPr/>
        </p:nvSpPr>
        <p:spPr>
          <a:xfrm>
            <a:off x="755650" y="2775843"/>
            <a:ext cx="7632700" cy="1583683"/>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Facts about London</a:t>
            </a:r>
          </a:p>
        </p:txBody>
      </p:sp>
      <p:sp>
        <p:nvSpPr>
          <p:cNvPr id="5" name="Rectangle 4"/>
          <p:cNvSpPr/>
          <p:nvPr/>
        </p:nvSpPr>
        <p:spPr>
          <a:xfrm>
            <a:off x="2251561" y="3012254"/>
            <a:ext cx="2906834" cy="1384995"/>
          </a:xfrm>
          <a:prstGeom prst="rect">
            <a:avLst/>
          </a:prstGeom>
        </p:spPr>
        <p:txBody>
          <a:bodyPr wrap="square" lIns="0" tIns="0" rIns="0" bIns="0">
            <a:spAutoFit/>
          </a:bodyPr>
          <a:lstStyle/>
          <a:p>
            <a:r>
              <a:rPr lang="en-GB" dirty="0"/>
              <a:t>London is the biggest city in Britain and Europe. 8,900,000 people live in London (2018).</a:t>
            </a:r>
          </a:p>
          <a:p>
            <a:endParaRPr lang="en-GB" dirty="0"/>
          </a:p>
        </p:txBody>
      </p:sp>
      <p:pic>
        <p:nvPicPr>
          <p:cNvPr id="12" name="Picture 11"/>
          <p:cNvPicPr>
            <a:picLocks noChangeAspect="1"/>
          </p:cNvPicPr>
          <p:nvPr/>
        </p:nvPicPr>
        <p:blipFill>
          <a:blip r:embed="rId2"/>
          <a:stretch>
            <a:fillRect/>
          </a:stretch>
        </p:blipFill>
        <p:spPr>
          <a:xfrm>
            <a:off x="6969058" y="1202119"/>
            <a:ext cx="1457070" cy="1457070"/>
          </a:xfrm>
          <a:prstGeom prst="rect">
            <a:avLst/>
          </a:prstGeom>
        </p:spPr>
      </p:pic>
      <p:pic>
        <p:nvPicPr>
          <p:cNvPr id="14" name="Picture 13"/>
          <p:cNvPicPr>
            <a:picLocks noChangeAspect="1"/>
          </p:cNvPicPr>
          <p:nvPr/>
        </p:nvPicPr>
        <p:blipFill>
          <a:blip r:embed="rId3"/>
          <a:stretch>
            <a:fillRect/>
          </a:stretch>
        </p:blipFill>
        <p:spPr>
          <a:xfrm>
            <a:off x="897001" y="1420999"/>
            <a:ext cx="1213209" cy="2938527"/>
          </a:xfrm>
          <a:prstGeom prst="rect">
            <a:avLst/>
          </a:prstGeom>
        </p:spPr>
      </p:pic>
      <p:pic>
        <p:nvPicPr>
          <p:cNvPr id="15" name="Picture 14"/>
          <p:cNvPicPr>
            <a:picLocks noChangeAspect="1"/>
          </p:cNvPicPr>
          <p:nvPr/>
        </p:nvPicPr>
        <p:blipFill>
          <a:blip r:embed="rId4"/>
          <a:stretch>
            <a:fillRect/>
          </a:stretch>
        </p:blipFill>
        <p:spPr>
          <a:xfrm>
            <a:off x="4560354" y="1705544"/>
            <a:ext cx="3529890" cy="4352921"/>
          </a:xfrm>
          <a:prstGeom prst="rect">
            <a:avLst/>
          </a:prstGeom>
        </p:spPr>
      </p:pic>
      <p:sp>
        <p:nvSpPr>
          <p:cNvPr id="17" name="TextBox 16"/>
          <p:cNvSpPr txBox="1"/>
          <p:nvPr/>
        </p:nvSpPr>
        <p:spPr>
          <a:xfrm>
            <a:off x="6766524" y="5092747"/>
            <a:ext cx="85784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London</a:t>
            </a:r>
          </a:p>
        </p:txBody>
      </p:sp>
      <p:sp>
        <p:nvSpPr>
          <p:cNvPr id="18" name="Oval 17"/>
          <p:cNvSpPr/>
          <p:nvPr/>
        </p:nvSpPr>
        <p:spPr>
          <a:xfrm>
            <a:off x="7607588" y="5204715"/>
            <a:ext cx="180011" cy="180011"/>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01210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Queen Elizabeth II</a:t>
            </a:r>
          </a:p>
        </p:txBody>
      </p:sp>
      <p:sp>
        <p:nvSpPr>
          <p:cNvPr id="6" name="Oval 5"/>
          <p:cNvSpPr/>
          <p:nvPr/>
        </p:nvSpPr>
        <p:spPr>
          <a:xfrm>
            <a:off x="3358835" y="1513946"/>
            <a:ext cx="4888871" cy="4888871"/>
          </a:xfrm>
          <a:prstGeom prst="ellipse">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1513946"/>
            <a:ext cx="3613150" cy="553998"/>
          </a:xfrm>
          <a:prstGeom prst="rect">
            <a:avLst/>
          </a:prstGeom>
        </p:spPr>
        <p:txBody>
          <a:bodyPr wrap="square" lIns="0" tIns="0" rIns="0" bIns="0">
            <a:spAutoFit/>
          </a:bodyPr>
          <a:lstStyle/>
          <a:p>
            <a:r>
              <a:rPr lang="en-GB" dirty="0"/>
              <a:t>Elizabeth II lives in London and is the Queen of the UK.</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4223" y="1924457"/>
            <a:ext cx="4503483" cy="4471817"/>
          </a:xfrm>
          <a:prstGeom prst="rect">
            <a:avLst/>
          </a:prstGeom>
        </p:spPr>
      </p:pic>
    </p:spTree>
    <p:extLst>
      <p:ext uri="{BB962C8B-B14F-4D97-AF65-F5344CB8AC3E}">
        <p14:creationId xmlns:p14="http://schemas.microsoft.com/office/powerpoint/2010/main" val="85067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Invaders and Settlers</a:t>
            </a:r>
          </a:p>
        </p:txBody>
      </p:sp>
      <p:sp>
        <p:nvSpPr>
          <p:cNvPr id="4" name="Rectangle 3"/>
          <p:cNvSpPr/>
          <p:nvPr/>
        </p:nvSpPr>
        <p:spPr>
          <a:xfrm>
            <a:off x="1300295" y="5478010"/>
            <a:ext cx="6190434" cy="646331"/>
          </a:xfrm>
          <a:prstGeom prst="rect">
            <a:avLst/>
          </a:prstGeom>
        </p:spPr>
        <p:txBody>
          <a:bodyPr wrap="square">
            <a:spAutoFit/>
          </a:bodyPr>
          <a:lstStyle/>
          <a:p>
            <a:pPr algn="ctr"/>
            <a:r>
              <a:rPr lang="en-GB" dirty="0"/>
              <a:t>The Romans were first to settle where London is today, they named it </a:t>
            </a:r>
            <a:r>
              <a:rPr lang="en-GB" dirty="0" err="1"/>
              <a:t>Londinium</a:t>
            </a:r>
            <a:r>
              <a:rPr lang="en-GB" dirty="0"/>
              <a:t>. </a:t>
            </a:r>
          </a:p>
        </p:txBody>
      </p:sp>
      <p:pic>
        <p:nvPicPr>
          <p:cNvPr id="7" name="Picture 6"/>
          <p:cNvPicPr>
            <a:picLocks noChangeAspect="1"/>
          </p:cNvPicPr>
          <p:nvPr/>
        </p:nvPicPr>
        <p:blipFill>
          <a:blip r:embed="rId2"/>
          <a:stretch>
            <a:fillRect/>
          </a:stretch>
        </p:blipFill>
        <p:spPr>
          <a:xfrm>
            <a:off x="1592129" y="1271405"/>
            <a:ext cx="5950212" cy="4206605"/>
          </a:xfrm>
          <a:prstGeom prst="rect">
            <a:avLst/>
          </a:prstGeom>
        </p:spPr>
      </p:pic>
    </p:spTree>
    <p:extLst>
      <p:ext uri="{BB962C8B-B14F-4D97-AF65-F5344CB8AC3E}">
        <p14:creationId xmlns:p14="http://schemas.microsoft.com/office/powerpoint/2010/main" val="2605010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Invaders and Settlers</a:t>
            </a:r>
          </a:p>
        </p:txBody>
      </p:sp>
      <p:sp>
        <p:nvSpPr>
          <p:cNvPr id="10" name="Rectangle 9"/>
          <p:cNvSpPr/>
          <p:nvPr/>
        </p:nvSpPr>
        <p:spPr>
          <a:xfrm>
            <a:off x="755650" y="5821091"/>
            <a:ext cx="7632700" cy="553998"/>
          </a:xfrm>
          <a:prstGeom prst="rect">
            <a:avLst/>
          </a:prstGeom>
        </p:spPr>
        <p:txBody>
          <a:bodyPr wrap="square" lIns="0" tIns="0" rIns="0" bIns="0">
            <a:spAutoFit/>
          </a:bodyPr>
          <a:lstStyle/>
          <a:p>
            <a:pPr algn="ctr"/>
            <a:r>
              <a:rPr lang="en-GB" dirty="0"/>
              <a:t>When the Saxons occupied London, it was known as </a:t>
            </a:r>
            <a:r>
              <a:rPr lang="en-GB" dirty="0" err="1"/>
              <a:t>Lundenwic</a:t>
            </a:r>
            <a:r>
              <a:rPr lang="en-GB" dirty="0"/>
              <a:t>.</a:t>
            </a:r>
          </a:p>
          <a:p>
            <a:pPr algn="ctr"/>
            <a:endParaRPr lang="en-GB" dirty="0"/>
          </a:p>
        </p:txBody>
      </p:sp>
      <p:pic>
        <p:nvPicPr>
          <p:cNvPr id="2" name="Picture 1"/>
          <p:cNvPicPr>
            <a:picLocks noChangeAspect="1"/>
          </p:cNvPicPr>
          <p:nvPr/>
        </p:nvPicPr>
        <p:blipFill>
          <a:blip r:embed="rId2"/>
          <a:stretch>
            <a:fillRect/>
          </a:stretch>
        </p:blipFill>
        <p:spPr>
          <a:xfrm>
            <a:off x="1369606" y="1259467"/>
            <a:ext cx="6395258" cy="4523624"/>
          </a:xfrm>
          <a:prstGeom prst="rect">
            <a:avLst/>
          </a:prstGeom>
        </p:spPr>
      </p:pic>
    </p:spTree>
    <p:extLst>
      <p:ext uri="{BB962C8B-B14F-4D97-AF65-F5344CB8AC3E}">
        <p14:creationId xmlns:p14="http://schemas.microsoft.com/office/powerpoint/2010/main" val="843014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The Great fire of London</a:t>
            </a:r>
          </a:p>
        </p:txBody>
      </p:sp>
      <p:sp>
        <p:nvSpPr>
          <p:cNvPr id="5" name="Rectangle 4"/>
          <p:cNvSpPr/>
          <p:nvPr/>
        </p:nvSpPr>
        <p:spPr>
          <a:xfrm>
            <a:off x="755650" y="1513946"/>
            <a:ext cx="7632700" cy="553998"/>
          </a:xfrm>
          <a:prstGeom prst="rect">
            <a:avLst/>
          </a:prstGeom>
        </p:spPr>
        <p:txBody>
          <a:bodyPr wrap="square" lIns="0" tIns="0" rIns="0" bIns="0">
            <a:spAutoFit/>
          </a:bodyPr>
          <a:lstStyle/>
          <a:p>
            <a:r>
              <a:rPr lang="en-GB" dirty="0"/>
              <a:t>In 1666 the Great Fire of London swept through central parts of London. Much of the city had to be rebuilt.</a:t>
            </a:r>
          </a:p>
        </p:txBody>
      </p:sp>
      <p:pic>
        <p:nvPicPr>
          <p:cNvPr id="4" name="Picture 3"/>
          <p:cNvPicPr>
            <a:picLocks noChangeAspect="1"/>
          </p:cNvPicPr>
          <p:nvPr/>
        </p:nvPicPr>
        <p:blipFill>
          <a:blip r:embed="rId2"/>
          <a:stretch>
            <a:fillRect/>
          </a:stretch>
        </p:blipFill>
        <p:spPr>
          <a:xfrm>
            <a:off x="1684688" y="1929731"/>
            <a:ext cx="6194073" cy="4273666"/>
          </a:xfrm>
          <a:prstGeom prst="rect">
            <a:avLst/>
          </a:prstGeom>
        </p:spPr>
      </p:pic>
    </p:spTree>
    <p:extLst>
      <p:ext uri="{BB962C8B-B14F-4D97-AF65-F5344CB8AC3E}">
        <p14:creationId xmlns:p14="http://schemas.microsoft.com/office/powerpoint/2010/main" val="1499568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Buckingham Palace</a:t>
            </a:r>
          </a:p>
        </p:txBody>
      </p:sp>
      <p:sp>
        <p:nvSpPr>
          <p:cNvPr id="5" name="Rectangle 4"/>
          <p:cNvSpPr/>
          <p:nvPr/>
        </p:nvSpPr>
        <p:spPr>
          <a:xfrm>
            <a:off x="755650" y="1513946"/>
            <a:ext cx="7632700" cy="830997"/>
          </a:xfrm>
          <a:prstGeom prst="rect">
            <a:avLst/>
          </a:prstGeom>
        </p:spPr>
        <p:txBody>
          <a:bodyPr wrap="square" lIns="0" tIns="0" rIns="0" bIns="0">
            <a:spAutoFit/>
          </a:bodyPr>
          <a:lstStyle/>
          <a:p>
            <a:r>
              <a:rPr lang="en-GB" dirty="0"/>
              <a:t>The official London home of the Queen is Buckingham Palace. Buckingham Palace has 775 rooms including 52 royal and guest bedrooms, 188 staff bedrooms and 78 bathrooms.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23"/>
          <a:stretch/>
        </p:blipFill>
        <p:spPr>
          <a:xfrm>
            <a:off x="1245223" y="2517919"/>
            <a:ext cx="6653554" cy="3509807"/>
          </a:xfrm>
          <a:prstGeom prst="roundRect">
            <a:avLst>
              <a:gd name="adj" fmla="val 8302"/>
            </a:avLst>
          </a:prstGeom>
        </p:spPr>
      </p:pic>
    </p:spTree>
    <p:extLst>
      <p:ext uri="{BB962C8B-B14F-4D97-AF65-F5344CB8AC3E}">
        <p14:creationId xmlns:p14="http://schemas.microsoft.com/office/powerpoint/2010/main" val="346341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effield"/>
          <p:cNvSpPr/>
          <p:nvPr/>
        </p:nvSpPr>
        <p:spPr>
          <a:xfrm>
            <a:off x="755650" y="3129094"/>
            <a:ext cx="7632700" cy="980521"/>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The Shard</a:t>
            </a:r>
          </a:p>
        </p:txBody>
      </p:sp>
      <p:sp>
        <p:nvSpPr>
          <p:cNvPr id="8" name="Rectangle 7"/>
          <p:cNvSpPr/>
          <p:nvPr/>
        </p:nvSpPr>
        <p:spPr>
          <a:xfrm>
            <a:off x="960609" y="3317188"/>
            <a:ext cx="5515691" cy="553998"/>
          </a:xfrm>
          <a:prstGeom prst="rect">
            <a:avLst/>
          </a:prstGeom>
        </p:spPr>
        <p:txBody>
          <a:bodyPr wrap="square" lIns="0" tIns="0" rIns="0" bIns="0">
            <a:spAutoFit/>
          </a:bodyPr>
          <a:lstStyle/>
          <a:p>
            <a:r>
              <a:rPr lang="en-GB" dirty="0"/>
              <a:t>The tallest building in London is The Shard, standing at 310 metres tall.</a:t>
            </a:r>
          </a:p>
        </p:txBody>
      </p:sp>
      <p:pic>
        <p:nvPicPr>
          <p:cNvPr id="3" name="Picture 2"/>
          <p:cNvPicPr>
            <a:picLocks noChangeAspect="1"/>
          </p:cNvPicPr>
          <p:nvPr/>
        </p:nvPicPr>
        <p:blipFill>
          <a:blip r:embed="rId2"/>
          <a:stretch>
            <a:fillRect/>
          </a:stretch>
        </p:blipFill>
        <p:spPr>
          <a:xfrm>
            <a:off x="5354441" y="579603"/>
            <a:ext cx="3121423" cy="5614903"/>
          </a:xfrm>
          <a:prstGeom prst="rect">
            <a:avLst/>
          </a:prstGeom>
        </p:spPr>
      </p:pic>
    </p:spTree>
    <p:extLst>
      <p:ext uri="{BB962C8B-B14F-4D97-AF65-F5344CB8AC3E}">
        <p14:creationId xmlns:p14="http://schemas.microsoft.com/office/powerpoint/2010/main" val="1643916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1974" y="1427394"/>
            <a:ext cx="5730737" cy="4755292"/>
          </a:xfrm>
          <a:prstGeom prst="rect">
            <a:avLst/>
          </a:prstGeom>
        </p:spPr>
      </p:pic>
      <p:sp>
        <p:nvSpPr>
          <p:cNvPr id="21" name="Title 20"/>
          <p:cNvSpPr>
            <a:spLocks noGrp="1"/>
          </p:cNvSpPr>
          <p:nvPr>
            <p:ph type="title"/>
          </p:nvPr>
        </p:nvSpPr>
        <p:spPr/>
        <p:txBody>
          <a:bodyPr/>
          <a:lstStyle/>
          <a:p>
            <a:r>
              <a:rPr lang="en-GB" sz="3600" dirty="0">
                <a:latin typeface="+mn-lt"/>
              </a:rPr>
              <a:t>The Houses of Parliament</a:t>
            </a:r>
          </a:p>
        </p:txBody>
      </p:sp>
      <p:sp>
        <p:nvSpPr>
          <p:cNvPr id="8" name="Rectangle 7"/>
          <p:cNvSpPr/>
          <p:nvPr/>
        </p:nvSpPr>
        <p:spPr>
          <a:xfrm>
            <a:off x="3305261" y="1655365"/>
            <a:ext cx="4672669" cy="2492990"/>
          </a:xfrm>
          <a:prstGeom prst="rect">
            <a:avLst/>
          </a:prstGeom>
        </p:spPr>
        <p:txBody>
          <a:bodyPr wrap="square" lIns="0" tIns="0" rIns="0" bIns="0">
            <a:spAutoFit/>
          </a:bodyPr>
          <a:lstStyle/>
          <a:p>
            <a:r>
              <a:rPr lang="en-GB" dirty="0"/>
              <a:t>The Houses of Parliament (also known as Palace of Westminster) is the home to the English government. There are 1000 rooms, 100 staircases and 11 courtyards within The Houses of Parliament.</a:t>
            </a:r>
          </a:p>
          <a:p>
            <a:endParaRPr lang="en-GB" dirty="0"/>
          </a:p>
          <a:p>
            <a:r>
              <a:rPr lang="en-GB" dirty="0"/>
              <a:t>In 1605 a group including Guy Fawkes plotted to blow up Parliament. Fortunately, they were caught before this could happen.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367" y="2114025"/>
            <a:ext cx="2204612" cy="4068661"/>
          </a:xfrm>
          <a:prstGeom prst="rect">
            <a:avLst/>
          </a:prstGeom>
        </p:spPr>
      </p:pic>
    </p:spTree>
    <p:extLst>
      <p:ext uri="{BB962C8B-B14F-4D97-AF65-F5344CB8AC3E}">
        <p14:creationId xmlns:p14="http://schemas.microsoft.com/office/powerpoint/2010/main" val="1259424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effield"/>
          <p:cNvSpPr/>
          <p:nvPr/>
        </p:nvSpPr>
        <p:spPr>
          <a:xfrm>
            <a:off x="755650" y="3003259"/>
            <a:ext cx="7632700" cy="1300293"/>
          </a:xfrm>
          <a:prstGeom prst="roundRect">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Big Ben</a:t>
            </a:r>
          </a:p>
        </p:txBody>
      </p:sp>
      <p:sp>
        <p:nvSpPr>
          <p:cNvPr id="8" name="Rectangle 7"/>
          <p:cNvSpPr/>
          <p:nvPr/>
        </p:nvSpPr>
        <p:spPr>
          <a:xfrm>
            <a:off x="3783435" y="3075498"/>
            <a:ext cx="4298146" cy="1107996"/>
          </a:xfrm>
          <a:prstGeom prst="rect">
            <a:avLst/>
          </a:prstGeom>
        </p:spPr>
        <p:txBody>
          <a:bodyPr wrap="square" lIns="0" tIns="0" rIns="0" bIns="0">
            <a:spAutoFit/>
          </a:bodyPr>
          <a:lstStyle/>
          <a:p>
            <a:r>
              <a:rPr lang="en-GB" dirty="0"/>
              <a:t>The tower is known as Elizabeth Tower but most people call it Big Ben. However, Big Ben is actually the name of the 13-ton bell inside the clock.</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192" y="491700"/>
            <a:ext cx="2370181" cy="5748440"/>
          </a:xfrm>
          <a:prstGeom prst="rect">
            <a:avLst/>
          </a:prstGeom>
        </p:spPr>
      </p:pic>
    </p:spTree>
    <p:extLst>
      <p:ext uri="{BB962C8B-B14F-4D97-AF65-F5344CB8AC3E}">
        <p14:creationId xmlns:p14="http://schemas.microsoft.com/office/powerpoint/2010/main" val="40055275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8579" y="1357334"/>
            <a:ext cx="7126842" cy="4718713"/>
          </a:xfrm>
          <a:prstGeom prst="rect">
            <a:avLst/>
          </a:prstGeom>
        </p:spPr>
      </p:pic>
      <p:sp>
        <p:nvSpPr>
          <p:cNvPr id="21" name="Title 20"/>
          <p:cNvSpPr>
            <a:spLocks noGrp="1"/>
          </p:cNvSpPr>
          <p:nvPr>
            <p:ph type="title"/>
          </p:nvPr>
        </p:nvSpPr>
        <p:spPr/>
        <p:txBody>
          <a:bodyPr/>
          <a:lstStyle/>
          <a:p>
            <a:r>
              <a:rPr lang="en-GB" sz="3600" dirty="0">
                <a:latin typeface="+mn-lt"/>
              </a:rPr>
              <a:t>Tower Bridge</a:t>
            </a:r>
          </a:p>
        </p:txBody>
      </p:sp>
      <p:sp>
        <p:nvSpPr>
          <p:cNvPr id="5" name="Rectangle 4"/>
          <p:cNvSpPr/>
          <p:nvPr/>
        </p:nvSpPr>
        <p:spPr>
          <a:xfrm>
            <a:off x="1405226" y="5199849"/>
            <a:ext cx="6111310" cy="553998"/>
          </a:xfrm>
          <a:prstGeom prst="rect">
            <a:avLst/>
          </a:prstGeom>
        </p:spPr>
        <p:txBody>
          <a:bodyPr wrap="square" lIns="0" tIns="0" rIns="0" bIns="0">
            <a:spAutoFit/>
          </a:bodyPr>
          <a:lstStyle/>
          <a:p>
            <a:r>
              <a:rPr lang="en-GB" dirty="0">
                <a:solidFill>
                  <a:schemeClr val="bg1"/>
                </a:solidFill>
              </a:rPr>
              <a:t>Tower Bridge, standing at 244m high, was opened in 1894. It is named after The Tower of London.</a:t>
            </a:r>
          </a:p>
        </p:txBody>
      </p:sp>
    </p:spTree>
    <p:extLst>
      <p:ext uri="{BB962C8B-B14F-4D97-AF65-F5344CB8AC3E}">
        <p14:creationId xmlns:p14="http://schemas.microsoft.com/office/powerpoint/2010/main" val="2878809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Union Jack</a:t>
            </a:r>
          </a:p>
        </p:txBody>
      </p:sp>
      <p:sp>
        <p:nvSpPr>
          <p:cNvPr id="5" name="Rectangle 4"/>
          <p:cNvSpPr/>
          <p:nvPr/>
        </p:nvSpPr>
        <p:spPr>
          <a:xfrm>
            <a:off x="380999" y="1473201"/>
            <a:ext cx="8228539" cy="553998"/>
          </a:xfrm>
          <a:prstGeom prst="rect">
            <a:avLst/>
          </a:prstGeom>
        </p:spPr>
        <p:txBody>
          <a:bodyPr wrap="square" lIns="0" tIns="0" rIns="0" bIns="0">
            <a:spAutoFit/>
          </a:bodyPr>
          <a:lstStyle/>
          <a:p>
            <a:pPr algn="ctr"/>
            <a:r>
              <a:rPr lang="en-GB" dirty="0"/>
              <a:t>The official flag is the Union Flag, nicknamed the Union Jack.</a:t>
            </a:r>
          </a:p>
          <a:p>
            <a:pPr algn="ctr"/>
            <a:r>
              <a:rPr lang="en-GB" dirty="0"/>
              <a:t>It was designed to include the English, Scottish, Welsh and Northern Irish flags.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7755" y="2101382"/>
            <a:ext cx="6148489" cy="3991443"/>
          </a:xfrm>
          <a:prstGeom prst="rect">
            <a:avLst/>
          </a:prstGeom>
        </p:spPr>
      </p:pic>
    </p:spTree>
    <p:extLst>
      <p:ext uri="{BB962C8B-B14F-4D97-AF65-F5344CB8AC3E}">
        <p14:creationId xmlns:p14="http://schemas.microsoft.com/office/powerpoint/2010/main" val="236164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effield"/>
          <p:cNvSpPr/>
          <p:nvPr/>
        </p:nvSpPr>
        <p:spPr>
          <a:xfrm>
            <a:off x="755650" y="1325461"/>
            <a:ext cx="7632700" cy="891848"/>
          </a:xfrm>
          <a:prstGeom prst="roundRect">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London Zoo</a:t>
            </a:r>
          </a:p>
        </p:txBody>
      </p:sp>
      <p:sp>
        <p:nvSpPr>
          <p:cNvPr id="6" name="Rectangle 5"/>
          <p:cNvSpPr/>
          <p:nvPr/>
        </p:nvSpPr>
        <p:spPr>
          <a:xfrm>
            <a:off x="3101125" y="1473201"/>
            <a:ext cx="3624416" cy="553998"/>
          </a:xfrm>
          <a:prstGeom prst="rect">
            <a:avLst/>
          </a:prstGeom>
        </p:spPr>
        <p:txBody>
          <a:bodyPr wrap="square" lIns="0" tIns="0" rIns="0" bIns="0">
            <a:spAutoFit/>
          </a:bodyPr>
          <a:lstStyle/>
          <a:p>
            <a:r>
              <a:rPr lang="en-GB" dirty="0"/>
              <a:t>London Zoo was the world’s first public zoo. It opened in 1829.</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7405" y="2771307"/>
            <a:ext cx="6014906" cy="353741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50" y="549275"/>
            <a:ext cx="2345474" cy="207249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399544" y="1325757"/>
            <a:ext cx="1965533" cy="1168551"/>
          </a:xfrm>
          <a:prstGeom prst="rect">
            <a:avLst/>
          </a:prstGeom>
        </p:spPr>
      </p:pic>
    </p:spTree>
    <p:extLst>
      <p:ext uri="{BB962C8B-B14F-4D97-AF65-F5344CB8AC3E}">
        <p14:creationId xmlns:p14="http://schemas.microsoft.com/office/powerpoint/2010/main" val="3027305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effield"/>
          <p:cNvSpPr/>
          <p:nvPr/>
        </p:nvSpPr>
        <p:spPr>
          <a:xfrm>
            <a:off x="755650" y="1594820"/>
            <a:ext cx="7632700" cy="891848"/>
          </a:xfrm>
          <a:prstGeom prst="roundRect">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 name="Sheffield"/>
          <p:cNvSpPr/>
          <p:nvPr/>
        </p:nvSpPr>
        <p:spPr>
          <a:xfrm>
            <a:off x="750884" y="2878784"/>
            <a:ext cx="7709451" cy="3214041"/>
          </a:xfrm>
          <a:prstGeom prst="roundRect">
            <a:avLst>
              <a:gd name="adj" fmla="val 59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London Underground</a:t>
            </a:r>
          </a:p>
        </p:txBody>
      </p:sp>
      <p:sp>
        <p:nvSpPr>
          <p:cNvPr id="12" name="Rectangle 11"/>
          <p:cNvSpPr/>
          <p:nvPr/>
        </p:nvSpPr>
        <p:spPr>
          <a:xfrm>
            <a:off x="955984" y="1750199"/>
            <a:ext cx="4675694" cy="553998"/>
          </a:xfrm>
          <a:prstGeom prst="rect">
            <a:avLst/>
          </a:prstGeom>
        </p:spPr>
        <p:txBody>
          <a:bodyPr wrap="square" lIns="0" tIns="0" rIns="0" bIns="0">
            <a:spAutoFit/>
          </a:bodyPr>
          <a:lstStyle/>
          <a:p>
            <a:r>
              <a:rPr lang="en-GB" dirty="0"/>
              <a:t>The London Underground is the oldest underground railway network in the world.</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6425"/>
          <a:stretch/>
        </p:blipFill>
        <p:spPr>
          <a:xfrm>
            <a:off x="877412" y="2933135"/>
            <a:ext cx="5434848" cy="311120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3399" y="1324642"/>
            <a:ext cx="1999716" cy="140511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4808" y="4604371"/>
            <a:ext cx="1687924" cy="1397237"/>
          </a:xfrm>
          <a:prstGeom prst="rect">
            <a:avLst/>
          </a:prstGeom>
        </p:spPr>
      </p:pic>
    </p:spTree>
    <p:extLst>
      <p:ext uri="{BB962C8B-B14F-4D97-AF65-F5344CB8AC3E}">
        <p14:creationId xmlns:p14="http://schemas.microsoft.com/office/powerpoint/2010/main" val="35007444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6273" y="2313381"/>
            <a:ext cx="5291454" cy="3196395"/>
          </a:xfrm>
          <a:prstGeom prst="rect">
            <a:avLst/>
          </a:prstGeom>
        </p:spPr>
      </p:pic>
      <p:sp>
        <p:nvSpPr>
          <p:cNvPr id="21" name="Title 20"/>
          <p:cNvSpPr>
            <a:spLocks noGrp="1"/>
          </p:cNvSpPr>
          <p:nvPr>
            <p:ph type="title"/>
          </p:nvPr>
        </p:nvSpPr>
        <p:spPr/>
        <p:txBody>
          <a:bodyPr/>
          <a:lstStyle/>
          <a:p>
            <a:r>
              <a:rPr lang="en-GB" sz="3600" dirty="0">
                <a:latin typeface="+mn-lt"/>
              </a:rPr>
              <a:t>Edinburgh</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capital city of Scotland is Edinburgh.</a:t>
            </a:r>
          </a:p>
        </p:txBody>
      </p:sp>
    </p:spTree>
    <p:extLst>
      <p:ext uri="{BB962C8B-B14F-4D97-AF65-F5344CB8AC3E}">
        <p14:creationId xmlns:p14="http://schemas.microsoft.com/office/powerpoint/2010/main" val="31277499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54825" y="1171316"/>
            <a:ext cx="4096867" cy="2895851"/>
          </a:xfrm>
          <a:prstGeom prst="rect">
            <a:avLst/>
          </a:prstGeom>
        </p:spPr>
      </p:pic>
      <p:sp>
        <p:nvSpPr>
          <p:cNvPr id="21" name="Title 20"/>
          <p:cNvSpPr>
            <a:spLocks noGrp="1"/>
          </p:cNvSpPr>
          <p:nvPr>
            <p:ph type="title"/>
          </p:nvPr>
        </p:nvSpPr>
        <p:spPr/>
        <p:txBody>
          <a:bodyPr/>
          <a:lstStyle/>
          <a:p>
            <a:r>
              <a:rPr lang="en-GB" sz="3600" dirty="0">
                <a:latin typeface="+mn-lt"/>
              </a:rPr>
              <a:t>Facts about Edinburgh</a:t>
            </a:r>
          </a:p>
        </p:txBody>
      </p:sp>
      <p:sp>
        <p:nvSpPr>
          <p:cNvPr id="7" name="Sheffield"/>
          <p:cNvSpPr/>
          <p:nvPr/>
        </p:nvSpPr>
        <p:spPr>
          <a:xfrm>
            <a:off x="755650" y="2961314"/>
            <a:ext cx="7632700" cy="2771908"/>
          </a:xfrm>
          <a:prstGeom prst="roundRect">
            <a:avLst>
              <a:gd name="adj" fmla="val 7285"/>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8" name="Picture 7"/>
          <p:cNvPicPr>
            <a:picLocks noChangeAspect="1"/>
          </p:cNvPicPr>
          <p:nvPr/>
        </p:nvPicPr>
        <p:blipFill>
          <a:blip r:embed="rId3"/>
          <a:stretch>
            <a:fillRect/>
          </a:stretch>
        </p:blipFill>
        <p:spPr>
          <a:xfrm>
            <a:off x="6972584" y="903988"/>
            <a:ext cx="1457070" cy="1457070"/>
          </a:xfrm>
          <a:prstGeom prst="rect">
            <a:avLst/>
          </a:prstGeom>
        </p:spPr>
      </p:pic>
      <p:pic>
        <p:nvPicPr>
          <p:cNvPr id="9" name="Picture 8"/>
          <p:cNvPicPr>
            <a:picLocks noChangeAspect="1"/>
          </p:cNvPicPr>
          <p:nvPr/>
        </p:nvPicPr>
        <p:blipFill>
          <a:blip r:embed="rId4"/>
          <a:stretch>
            <a:fillRect/>
          </a:stretch>
        </p:blipFill>
        <p:spPr>
          <a:xfrm>
            <a:off x="4560354" y="1705544"/>
            <a:ext cx="3529890" cy="4352921"/>
          </a:xfrm>
          <a:prstGeom prst="rect">
            <a:avLst/>
          </a:prstGeom>
        </p:spPr>
      </p:pic>
      <p:sp>
        <p:nvSpPr>
          <p:cNvPr id="10" name="TextBox 9"/>
          <p:cNvSpPr txBox="1"/>
          <p:nvPr/>
        </p:nvSpPr>
        <p:spPr>
          <a:xfrm>
            <a:off x="6714962" y="3090446"/>
            <a:ext cx="1183569"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Edinburgh</a:t>
            </a:r>
          </a:p>
        </p:txBody>
      </p:sp>
      <p:sp>
        <p:nvSpPr>
          <p:cNvPr id="11" name="Oval 10"/>
          <p:cNvSpPr/>
          <p:nvPr/>
        </p:nvSpPr>
        <p:spPr>
          <a:xfrm>
            <a:off x="6534952" y="3174579"/>
            <a:ext cx="180011" cy="180011"/>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1078770" y="3121167"/>
            <a:ext cx="3015058" cy="2369880"/>
          </a:xfrm>
          <a:prstGeom prst="rect">
            <a:avLst/>
          </a:prstGeom>
        </p:spPr>
        <p:txBody>
          <a:bodyPr wrap="square" lIns="0" tIns="0" rIns="0" bIns="0">
            <a:spAutoFit/>
          </a:bodyPr>
          <a:lstStyle/>
          <a:p>
            <a:pPr>
              <a:spcAft>
                <a:spcPts val="1200"/>
              </a:spcAft>
            </a:pPr>
            <a:r>
              <a:rPr lang="en-GB" dirty="0"/>
              <a:t>Edinburgh is the second biggest city in Scotland. It is estimated 489,000 people live in Edinburgh (2019).</a:t>
            </a:r>
          </a:p>
          <a:p>
            <a:pPr>
              <a:spcAft>
                <a:spcPts val="1200"/>
              </a:spcAft>
            </a:pPr>
            <a:r>
              <a:rPr lang="en-GB" dirty="0"/>
              <a:t>The main spoken language is English. In addition to this 1.4% of the population also speak Gaelic. </a:t>
            </a:r>
          </a:p>
        </p:txBody>
      </p:sp>
    </p:spTree>
    <p:extLst>
      <p:ext uri="{BB962C8B-B14F-4D97-AF65-F5344CB8AC3E}">
        <p14:creationId xmlns:p14="http://schemas.microsoft.com/office/powerpoint/2010/main" val="35603271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925" t="54"/>
          <a:stretch/>
        </p:blipFill>
        <p:spPr>
          <a:xfrm>
            <a:off x="539750" y="549275"/>
            <a:ext cx="8074018" cy="5759450"/>
          </a:xfrm>
          <a:prstGeom prst="rect">
            <a:avLst/>
          </a:prstGeom>
        </p:spPr>
      </p:pic>
      <p:sp>
        <p:nvSpPr>
          <p:cNvPr id="21" name="Title 20"/>
          <p:cNvSpPr>
            <a:spLocks noGrp="1"/>
          </p:cNvSpPr>
          <p:nvPr>
            <p:ph type="title"/>
          </p:nvPr>
        </p:nvSpPr>
        <p:spPr/>
        <p:txBody>
          <a:bodyPr/>
          <a:lstStyle/>
          <a:p>
            <a:r>
              <a:rPr lang="en-GB" sz="3600" dirty="0">
                <a:latin typeface="+mn-lt"/>
              </a:rPr>
              <a:t>Edinburgh Castle</a:t>
            </a:r>
          </a:p>
        </p:txBody>
      </p:sp>
      <p:sp>
        <p:nvSpPr>
          <p:cNvPr id="6" name="Sheffield"/>
          <p:cNvSpPr/>
          <p:nvPr/>
        </p:nvSpPr>
        <p:spPr>
          <a:xfrm>
            <a:off x="3393151" y="5682952"/>
            <a:ext cx="5278002" cy="467299"/>
          </a:xfrm>
          <a:prstGeom prst="roundRect">
            <a:avLst>
              <a:gd name="adj" fmla="val 111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 name="Rectangle 4"/>
          <p:cNvSpPr/>
          <p:nvPr/>
        </p:nvSpPr>
        <p:spPr>
          <a:xfrm>
            <a:off x="3608367" y="5761323"/>
            <a:ext cx="4931460" cy="276999"/>
          </a:xfrm>
          <a:prstGeom prst="rect">
            <a:avLst/>
          </a:prstGeom>
        </p:spPr>
        <p:txBody>
          <a:bodyPr wrap="square" lIns="0" tIns="0" rIns="0" bIns="0">
            <a:spAutoFit/>
          </a:bodyPr>
          <a:lstStyle/>
          <a:p>
            <a:r>
              <a:rPr lang="en-GB" dirty="0"/>
              <a:t>Edinburgh castle is built on an extinct volcano.</a:t>
            </a:r>
          </a:p>
        </p:txBody>
      </p:sp>
    </p:spTree>
    <p:extLst>
      <p:ext uri="{BB962C8B-B14F-4D97-AF65-F5344CB8AC3E}">
        <p14:creationId xmlns:p14="http://schemas.microsoft.com/office/powerpoint/2010/main" val="3378388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effield"/>
          <p:cNvSpPr/>
          <p:nvPr/>
        </p:nvSpPr>
        <p:spPr>
          <a:xfrm>
            <a:off x="755650" y="2961314"/>
            <a:ext cx="7632700" cy="2771908"/>
          </a:xfrm>
          <a:prstGeom prst="roundRect">
            <a:avLst>
              <a:gd name="adj" fmla="val 7285"/>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Edinburgh Fire Service</a:t>
            </a:r>
          </a:p>
        </p:txBody>
      </p:sp>
      <p:sp>
        <p:nvSpPr>
          <p:cNvPr id="5" name="Rectangle 4"/>
          <p:cNvSpPr/>
          <p:nvPr/>
        </p:nvSpPr>
        <p:spPr>
          <a:xfrm>
            <a:off x="755650" y="1513946"/>
            <a:ext cx="7632700" cy="276999"/>
          </a:xfrm>
          <a:prstGeom prst="rect">
            <a:avLst/>
          </a:prstGeom>
        </p:spPr>
        <p:txBody>
          <a:bodyPr wrap="square" lIns="0" tIns="0" rIns="0" bIns="0">
            <a:spAutoFit/>
          </a:bodyPr>
          <a:lstStyle/>
          <a:p>
            <a:r>
              <a:rPr lang="en-GB" dirty="0"/>
              <a:t>Edinburgh was the first city in the world to have its own fire service.</a:t>
            </a:r>
          </a:p>
        </p:txBody>
      </p:sp>
      <p:pic>
        <p:nvPicPr>
          <p:cNvPr id="3" name="Picture 2"/>
          <p:cNvPicPr>
            <a:picLocks noChangeAspect="1"/>
          </p:cNvPicPr>
          <p:nvPr/>
        </p:nvPicPr>
        <p:blipFill>
          <a:blip r:embed="rId2"/>
          <a:stretch>
            <a:fillRect/>
          </a:stretch>
        </p:blipFill>
        <p:spPr>
          <a:xfrm>
            <a:off x="570088" y="1902043"/>
            <a:ext cx="8090093" cy="4273666"/>
          </a:xfrm>
          <a:prstGeom prst="rect">
            <a:avLst/>
          </a:prstGeom>
        </p:spPr>
      </p:pic>
    </p:spTree>
    <p:extLst>
      <p:ext uri="{BB962C8B-B14F-4D97-AF65-F5344CB8AC3E}">
        <p14:creationId xmlns:p14="http://schemas.microsoft.com/office/powerpoint/2010/main" val="34713600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effield"/>
          <p:cNvSpPr/>
          <p:nvPr/>
        </p:nvSpPr>
        <p:spPr>
          <a:xfrm>
            <a:off x="755650" y="2961314"/>
            <a:ext cx="7632700" cy="2771908"/>
          </a:xfrm>
          <a:prstGeom prst="roundRect">
            <a:avLst>
              <a:gd name="adj" fmla="val 7285"/>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Alexander Graham Bell</a:t>
            </a:r>
          </a:p>
        </p:txBody>
      </p:sp>
      <p:sp>
        <p:nvSpPr>
          <p:cNvPr id="5" name="Rectangle 4"/>
          <p:cNvSpPr/>
          <p:nvPr/>
        </p:nvSpPr>
        <p:spPr>
          <a:xfrm>
            <a:off x="755650" y="1513946"/>
            <a:ext cx="7632700" cy="553998"/>
          </a:xfrm>
          <a:prstGeom prst="rect">
            <a:avLst/>
          </a:prstGeom>
        </p:spPr>
        <p:txBody>
          <a:bodyPr wrap="square" lIns="0" tIns="0" rIns="0" bIns="0">
            <a:spAutoFit/>
          </a:bodyPr>
          <a:lstStyle/>
          <a:p>
            <a:r>
              <a:rPr lang="en-GB" dirty="0"/>
              <a:t>Alexander Graham Bell, who invented the telephone, was born in Edinburgh.</a:t>
            </a:r>
          </a:p>
        </p:txBody>
      </p:sp>
      <p:pic>
        <p:nvPicPr>
          <p:cNvPr id="7" name="Picture 6"/>
          <p:cNvPicPr>
            <a:picLocks noChangeAspect="1"/>
          </p:cNvPicPr>
          <p:nvPr/>
        </p:nvPicPr>
        <p:blipFill>
          <a:blip r:embed="rId2"/>
          <a:stretch>
            <a:fillRect/>
          </a:stretch>
        </p:blipFill>
        <p:spPr>
          <a:xfrm>
            <a:off x="1669522" y="2247745"/>
            <a:ext cx="6425741" cy="3792041"/>
          </a:xfrm>
          <a:prstGeom prst="rect">
            <a:avLst/>
          </a:prstGeom>
        </p:spPr>
      </p:pic>
    </p:spTree>
    <p:extLst>
      <p:ext uri="{BB962C8B-B14F-4D97-AF65-F5344CB8AC3E}">
        <p14:creationId xmlns:p14="http://schemas.microsoft.com/office/powerpoint/2010/main" val="5779450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6273" y="2193739"/>
            <a:ext cx="5291454" cy="3435077"/>
          </a:xfrm>
          <a:prstGeom prst="rect">
            <a:avLst/>
          </a:prstGeom>
        </p:spPr>
      </p:pic>
      <p:sp>
        <p:nvSpPr>
          <p:cNvPr id="21" name="Title 20"/>
          <p:cNvSpPr>
            <a:spLocks noGrp="1"/>
          </p:cNvSpPr>
          <p:nvPr>
            <p:ph type="title"/>
          </p:nvPr>
        </p:nvSpPr>
        <p:spPr/>
        <p:txBody>
          <a:bodyPr/>
          <a:lstStyle/>
          <a:p>
            <a:r>
              <a:rPr lang="en-GB" sz="3600" dirty="0">
                <a:latin typeface="+mn-lt"/>
              </a:rPr>
              <a:t>Cardiff</a:t>
            </a:r>
          </a:p>
        </p:txBody>
      </p:sp>
      <p:sp>
        <p:nvSpPr>
          <p:cNvPr id="5" name="Rectangle 4"/>
          <p:cNvSpPr/>
          <p:nvPr/>
        </p:nvSpPr>
        <p:spPr>
          <a:xfrm>
            <a:off x="755650" y="1513946"/>
            <a:ext cx="7632700" cy="276999"/>
          </a:xfrm>
          <a:prstGeom prst="rect">
            <a:avLst/>
          </a:prstGeom>
        </p:spPr>
        <p:txBody>
          <a:bodyPr wrap="square" lIns="0" tIns="0" rIns="0" bIns="0">
            <a:spAutoFit/>
          </a:bodyPr>
          <a:lstStyle/>
          <a:p>
            <a:r>
              <a:rPr lang="en-GB" dirty="0"/>
              <a:t>The capital city of Wales is Cardiff. It is the smallest capital city in Europe.</a:t>
            </a:r>
          </a:p>
        </p:txBody>
      </p:sp>
    </p:spTree>
    <p:extLst>
      <p:ext uri="{BB962C8B-B14F-4D97-AF65-F5344CB8AC3E}">
        <p14:creationId xmlns:p14="http://schemas.microsoft.com/office/powerpoint/2010/main" val="39244842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8472" y="1321396"/>
            <a:ext cx="2012639" cy="2189316"/>
          </a:xfrm>
          <a:prstGeom prst="rect">
            <a:avLst/>
          </a:prstGeom>
        </p:spPr>
      </p:pic>
      <p:sp>
        <p:nvSpPr>
          <p:cNvPr id="21" name="Title 20"/>
          <p:cNvSpPr>
            <a:spLocks noGrp="1"/>
          </p:cNvSpPr>
          <p:nvPr>
            <p:ph type="title"/>
          </p:nvPr>
        </p:nvSpPr>
        <p:spPr/>
        <p:txBody>
          <a:bodyPr/>
          <a:lstStyle/>
          <a:p>
            <a:r>
              <a:rPr lang="en-GB" sz="3600" dirty="0">
                <a:latin typeface="+mn-lt"/>
              </a:rPr>
              <a:t>Facts about Cardiff</a:t>
            </a:r>
          </a:p>
        </p:txBody>
      </p:sp>
      <p:sp>
        <p:nvSpPr>
          <p:cNvPr id="7" name="Sheffield"/>
          <p:cNvSpPr/>
          <p:nvPr/>
        </p:nvSpPr>
        <p:spPr>
          <a:xfrm>
            <a:off x="755650" y="3665077"/>
            <a:ext cx="7632700" cy="2163832"/>
          </a:xfrm>
          <a:prstGeom prst="roundRect">
            <a:avLst>
              <a:gd name="adj" fmla="val 12015"/>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8" name="Picture 7"/>
          <p:cNvPicPr>
            <a:picLocks noChangeAspect="1"/>
          </p:cNvPicPr>
          <p:nvPr/>
        </p:nvPicPr>
        <p:blipFill>
          <a:blip r:embed="rId3"/>
          <a:stretch>
            <a:fillRect/>
          </a:stretch>
        </p:blipFill>
        <p:spPr>
          <a:xfrm>
            <a:off x="6931280" y="774027"/>
            <a:ext cx="1457070" cy="1457070"/>
          </a:xfrm>
          <a:prstGeom prst="rect">
            <a:avLst/>
          </a:prstGeom>
        </p:spPr>
      </p:pic>
      <p:pic>
        <p:nvPicPr>
          <p:cNvPr id="10" name="Picture 9"/>
          <p:cNvPicPr>
            <a:picLocks noChangeAspect="1"/>
          </p:cNvPicPr>
          <p:nvPr/>
        </p:nvPicPr>
        <p:blipFill>
          <a:blip r:embed="rId4"/>
          <a:stretch>
            <a:fillRect/>
          </a:stretch>
        </p:blipFill>
        <p:spPr>
          <a:xfrm>
            <a:off x="4560354" y="1705544"/>
            <a:ext cx="3529890" cy="4352921"/>
          </a:xfrm>
          <a:prstGeom prst="rect">
            <a:avLst/>
          </a:prstGeom>
        </p:spPr>
      </p:pic>
      <p:sp>
        <p:nvSpPr>
          <p:cNvPr id="11" name="TextBox 10"/>
          <p:cNvSpPr txBox="1"/>
          <p:nvPr/>
        </p:nvSpPr>
        <p:spPr>
          <a:xfrm>
            <a:off x="6724579" y="5075968"/>
            <a:ext cx="85784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Cardiff</a:t>
            </a:r>
          </a:p>
        </p:txBody>
      </p:sp>
      <p:sp>
        <p:nvSpPr>
          <p:cNvPr id="12" name="Oval 11"/>
          <p:cNvSpPr/>
          <p:nvPr/>
        </p:nvSpPr>
        <p:spPr>
          <a:xfrm>
            <a:off x="6586513" y="5172018"/>
            <a:ext cx="180011" cy="180011"/>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998932" y="3735552"/>
            <a:ext cx="2918728" cy="1938992"/>
          </a:xfrm>
          <a:prstGeom prst="rect">
            <a:avLst/>
          </a:prstGeom>
        </p:spPr>
        <p:txBody>
          <a:bodyPr wrap="square" lIns="0" tIns="0" rIns="0" bIns="0">
            <a:spAutoFit/>
          </a:bodyPr>
          <a:lstStyle/>
          <a:p>
            <a:r>
              <a:rPr lang="en-GB" dirty="0"/>
              <a:t>Cardiff is the largest city in Wales. It is estimated that 477,627 people live there (2020). The main spoken language is English and only 10% of the population in Cardiff speaks Welsh.</a:t>
            </a:r>
          </a:p>
        </p:txBody>
      </p:sp>
    </p:spTree>
    <p:extLst>
      <p:ext uri="{BB962C8B-B14F-4D97-AF65-F5344CB8AC3E}">
        <p14:creationId xmlns:p14="http://schemas.microsoft.com/office/powerpoint/2010/main" val="2009115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City of Castles</a:t>
            </a:r>
          </a:p>
        </p:txBody>
      </p:sp>
      <p:sp>
        <p:nvSpPr>
          <p:cNvPr id="5" name="Rectangle 4"/>
          <p:cNvSpPr/>
          <p:nvPr/>
        </p:nvSpPr>
        <p:spPr>
          <a:xfrm>
            <a:off x="755650" y="1268650"/>
            <a:ext cx="7632700" cy="553998"/>
          </a:xfrm>
          <a:prstGeom prst="rect">
            <a:avLst/>
          </a:prstGeom>
        </p:spPr>
        <p:txBody>
          <a:bodyPr wrap="square" lIns="0" tIns="0" rIns="0" bIns="0">
            <a:spAutoFit/>
          </a:bodyPr>
          <a:lstStyle/>
          <a:p>
            <a:r>
              <a:rPr lang="en-GB" dirty="0"/>
              <a:t>There are three castles still standing in Cardiff: Cardiff Castle, St Fagan’s Castle and Castell </a:t>
            </a:r>
            <a:r>
              <a:rPr lang="en-GB" dirty="0" err="1"/>
              <a:t>Coch</a:t>
            </a:r>
            <a:r>
              <a:rPr lang="en-GB" dirty="0"/>
              <a:t> Castle.</a:t>
            </a:r>
          </a:p>
        </p:txBody>
      </p:sp>
      <p:grpSp>
        <p:nvGrpSpPr>
          <p:cNvPr id="15" name="Group 14"/>
          <p:cNvGrpSpPr/>
          <p:nvPr/>
        </p:nvGrpSpPr>
        <p:grpSpPr>
          <a:xfrm>
            <a:off x="1659466" y="1989861"/>
            <a:ext cx="5809992" cy="4109060"/>
            <a:chOff x="1711721" y="1989861"/>
            <a:chExt cx="5809992" cy="4109060"/>
          </a:xfrm>
        </p:grpSpPr>
        <p:pic>
          <p:nvPicPr>
            <p:cNvPr id="14" name="Picture 13"/>
            <p:cNvPicPr>
              <a:picLocks noChangeAspect="1"/>
            </p:cNvPicPr>
            <p:nvPr/>
          </p:nvPicPr>
          <p:blipFill>
            <a:blip r:embed="rId2"/>
            <a:stretch>
              <a:fillRect/>
            </a:stretch>
          </p:blipFill>
          <p:spPr>
            <a:xfrm>
              <a:off x="1711721" y="1989861"/>
              <a:ext cx="5809992" cy="4109060"/>
            </a:xfrm>
            <a:prstGeom prst="rect">
              <a:avLst/>
            </a:prstGeom>
          </p:spPr>
        </p:pic>
        <p:sp>
          <p:nvSpPr>
            <p:cNvPr id="8" name="Rectangle 7"/>
            <p:cNvSpPr/>
            <p:nvPr/>
          </p:nvSpPr>
          <p:spPr>
            <a:xfrm>
              <a:off x="1711721" y="5440202"/>
              <a:ext cx="1576072" cy="369332"/>
            </a:xfrm>
            <a:prstGeom prst="rect">
              <a:avLst/>
            </a:prstGeom>
            <a:solidFill>
              <a:srgbClr val="E6DEC9"/>
            </a:solidFill>
          </p:spPr>
          <p:txBody>
            <a:bodyPr wrap="none">
              <a:spAutoFit/>
            </a:bodyPr>
            <a:lstStyle/>
            <a:p>
              <a:r>
                <a:rPr lang="en-GB" dirty="0"/>
                <a:t>Cardiff Castle</a:t>
              </a:r>
            </a:p>
          </p:txBody>
        </p:sp>
      </p:grpSp>
      <p:grpSp>
        <p:nvGrpSpPr>
          <p:cNvPr id="13" name="Group 12"/>
          <p:cNvGrpSpPr/>
          <p:nvPr/>
        </p:nvGrpSpPr>
        <p:grpSpPr>
          <a:xfrm>
            <a:off x="1661805" y="1989861"/>
            <a:ext cx="5812604" cy="4102964"/>
            <a:chOff x="1696641" y="1989861"/>
            <a:chExt cx="5812604" cy="4102964"/>
          </a:xfrm>
        </p:grpSpPr>
        <p:pic>
          <p:nvPicPr>
            <p:cNvPr id="12" name="Picture 11"/>
            <p:cNvPicPr>
              <a:picLocks noChangeAspect="1"/>
            </p:cNvPicPr>
            <p:nvPr/>
          </p:nvPicPr>
          <p:blipFill>
            <a:blip r:embed="rId3"/>
            <a:stretch>
              <a:fillRect/>
            </a:stretch>
          </p:blipFill>
          <p:spPr>
            <a:xfrm>
              <a:off x="1705350" y="1989861"/>
              <a:ext cx="5803895" cy="4102964"/>
            </a:xfrm>
            <a:prstGeom prst="rect">
              <a:avLst/>
            </a:prstGeom>
          </p:spPr>
        </p:pic>
        <p:sp>
          <p:nvSpPr>
            <p:cNvPr id="10" name="Rectangle 9"/>
            <p:cNvSpPr/>
            <p:nvPr/>
          </p:nvSpPr>
          <p:spPr>
            <a:xfrm>
              <a:off x="1696641" y="5536621"/>
              <a:ext cx="1370888" cy="369332"/>
            </a:xfrm>
            <a:prstGeom prst="rect">
              <a:avLst/>
            </a:prstGeom>
            <a:solidFill>
              <a:srgbClr val="EDBCD9"/>
            </a:solidFill>
          </p:spPr>
          <p:txBody>
            <a:bodyPr wrap="none">
              <a:spAutoFit/>
            </a:bodyPr>
            <a:lstStyle/>
            <a:p>
              <a:r>
                <a:rPr lang="en-GB" dirty="0" err="1"/>
                <a:t>Coch</a:t>
              </a:r>
              <a:r>
                <a:rPr lang="en-GB" dirty="0"/>
                <a:t> Castle</a:t>
              </a:r>
            </a:p>
          </p:txBody>
        </p:sp>
      </p:grpSp>
      <p:grpSp>
        <p:nvGrpSpPr>
          <p:cNvPr id="11" name="Group 10"/>
          <p:cNvGrpSpPr/>
          <p:nvPr/>
        </p:nvGrpSpPr>
        <p:grpSpPr>
          <a:xfrm>
            <a:off x="1616515" y="1922800"/>
            <a:ext cx="5901439" cy="4170025"/>
            <a:chOff x="1616515" y="1922800"/>
            <a:chExt cx="5901439" cy="4170025"/>
          </a:xfrm>
        </p:grpSpPr>
        <p:pic>
          <p:nvPicPr>
            <p:cNvPr id="9" name="Picture 8"/>
            <p:cNvPicPr>
              <a:picLocks noChangeAspect="1"/>
            </p:cNvPicPr>
            <p:nvPr/>
          </p:nvPicPr>
          <p:blipFill>
            <a:blip r:embed="rId4"/>
            <a:stretch>
              <a:fillRect/>
            </a:stretch>
          </p:blipFill>
          <p:spPr>
            <a:xfrm>
              <a:off x="1616515" y="1922800"/>
              <a:ext cx="5901439" cy="4170025"/>
            </a:xfrm>
            <a:prstGeom prst="rect">
              <a:avLst/>
            </a:prstGeom>
          </p:spPr>
        </p:pic>
        <p:sp>
          <p:nvSpPr>
            <p:cNvPr id="3" name="Rectangle 2"/>
            <p:cNvSpPr/>
            <p:nvPr/>
          </p:nvSpPr>
          <p:spPr>
            <a:xfrm>
              <a:off x="1616515" y="5526243"/>
              <a:ext cx="1931939" cy="369332"/>
            </a:xfrm>
            <a:prstGeom prst="rect">
              <a:avLst/>
            </a:prstGeom>
            <a:solidFill>
              <a:srgbClr val="ADE0F9"/>
            </a:solidFill>
          </p:spPr>
          <p:txBody>
            <a:bodyPr wrap="none">
              <a:spAutoFit/>
            </a:bodyPr>
            <a:lstStyle/>
            <a:p>
              <a:r>
                <a:rPr lang="en-GB" dirty="0"/>
                <a:t>St Fagan’s Castle</a:t>
              </a:r>
            </a:p>
          </p:txBody>
        </p:sp>
      </p:grpSp>
    </p:spTree>
    <p:extLst>
      <p:ext uri="{BB962C8B-B14F-4D97-AF65-F5344CB8AC3E}">
        <p14:creationId xmlns:p14="http://schemas.microsoft.com/office/powerpoint/2010/main" val="384087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Population</a:t>
            </a:r>
          </a:p>
        </p:txBody>
      </p:sp>
      <p:sp>
        <p:nvSpPr>
          <p:cNvPr id="5" name="Rectangle 4"/>
          <p:cNvSpPr/>
          <p:nvPr/>
        </p:nvSpPr>
        <p:spPr>
          <a:xfrm>
            <a:off x="755650" y="1513946"/>
            <a:ext cx="7632700" cy="553998"/>
          </a:xfrm>
          <a:prstGeom prst="rect">
            <a:avLst/>
          </a:prstGeom>
        </p:spPr>
        <p:txBody>
          <a:bodyPr wrap="square" lIns="0" tIns="0" rIns="0" bIns="0">
            <a:spAutoFit/>
          </a:bodyPr>
          <a:lstStyle/>
          <a:p>
            <a:r>
              <a:rPr lang="en-GB" dirty="0"/>
              <a:t>England has the largest population (number of people who live there) in the UK.</a:t>
            </a:r>
          </a:p>
        </p:txBody>
      </p:sp>
      <p:sp>
        <p:nvSpPr>
          <p:cNvPr id="2" name="Rectangle: Rounded Corners 1"/>
          <p:cNvSpPr/>
          <p:nvPr/>
        </p:nvSpPr>
        <p:spPr>
          <a:xfrm>
            <a:off x="755650" y="5270704"/>
            <a:ext cx="7632700" cy="822121"/>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The population of the UK is around 64 million!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5233" y="1928273"/>
            <a:ext cx="5264004" cy="3231699"/>
          </a:xfrm>
          <a:prstGeom prst="rect">
            <a:avLst/>
          </a:prstGeom>
        </p:spPr>
      </p:pic>
    </p:spTree>
    <p:extLst>
      <p:ext uri="{BB962C8B-B14F-4D97-AF65-F5344CB8AC3E}">
        <p14:creationId xmlns:p14="http://schemas.microsoft.com/office/powerpoint/2010/main" val="209469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effield"/>
          <p:cNvSpPr/>
          <p:nvPr/>
        </p:nvSpPr>
        <p:spPr>
          <a:xfrm>
            <a:off x="750885" y="3126997"/>
            <a:ext cx="7632700" cy="2163832"/>
          </a:xfrm>
          <a:prstGeom prst="roundRect">
            <a:avLst>
              <a:gd name="adj" fmla="val 12015"/>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Roald Dahl</a:t>
            </a:r>
          </a:p>
        </p:txBody>
      </p:sp>
      <p:sp>
        <p:nvSpPr>
          <p:cNvPr id="5" name="Rectangle 4"/>
          <p:cNvSpPr/>
          <p:nvPr/>
        </p:nvSpPr>
        <p:spPr>
          <a:xfrm>
            <a:off x="1049265" y="3793414"/>
            <a:ext cx="2188886" cy="830997"/>
          </a:xfrm>
          <a:prstGeom prst="rect">
            <a:avLst/>
          </a:prstGeom>
        </p:spPr>
        <p:txBody>
          <a:bodyPr wrap="square" lIns="0" tIns="0" rIns="0" bIns="0">
            <a:spAutoFit/>
          </a:bodyPr>
          <a:lstStyle/>
          <a:p>
            <a:r>
              <a:rPr lang="en-GB" dirty="0"/>
              <a:t>Roald Dahl, a famous children’s author, was born in Cardiff.</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6815" y="1649893"/>
            <a:ext cx="4983060" cy="3640936"/>
          </a:xfrm>
          <a:prstGeom prst="rect">
            <a:avLst/>
          </a:prstGeom>
        </p:spPr>
      </p:pic>
    </p:spTree>
    <p:extLst>
      <p:ext uri="{BB962C8B-B14F-4D97-AF65-F5344CB8AC3E}">
        <p14:creationId xmlns:p14="http://schemas.microsoft.com/office/powerpoint/2010/main" val="18465109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effield"/>
          <p:cNvSpPr/>
          <p:nvPr/>
        </p:nvSpPr>
        <p:spPr>
          <a:xfrm>
            <a:off x="750885" y="2223083"/>
            <a:ext cx="7632700" cy="1205917"/>
          </a:xfrm>
          <a:prstGeom prst="roundRect">
            <a:avLst>
              <a:gd name="adj" fmla="val 12015"/>
            </a:avLst>
          </a:prstGeom>
          <a:solidFill>
            <a:srgbClr val="CFE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The Principality Stadium</a:t>
            </a:r>
          </a:p>
        </p:txBody>
      </p:sp>
      <p:sp>
        <p:nvSpPr>
          <p:cNvPr id="5" name="Rectangle 4"/>
          <p:cNvSpPr/>
          <p:nvPr/>
        </p:nvSpPr>
        <p:spPr>
          <a:xfrm>
            <a:off x="1267378" y="2390229"/>
            <a:ext cx="5024365" cy="830997"/>
          </a:xfrm>
          <a:prstGeom prst="rect">
            <a:avLst/>
          </a:prstGeom>
        </p:spPr>
        <p:txBody>
          <a:bodyPr wrap="square" lIns="0" tIns="0" rIns="0" bIns="0">
            <a:spAutoFit/>
          </a:bodyPr>
          <a:lstStyle/>
          <a:p>
            <a:r>
              <a:rPr lang="en-GB" dirty="0"/>
              <a:t>The Principality Stadium is home of the Welsh national rugby team. It was opened in 1999 and used to be known as the Millennium Stadium.</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7244" y="1674208"/>
            <a:ext cx="1861706" cy="226304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49" y="4415258"/>
            <a:ext cx="8064501" cy="1893466"/>
          </a:xfrm>
          <a:prstGeom prst="rect">
            <a:avLst/>
          </a:prstGeom>
        </p:spPr>
      </p:pic>
    </p:spTree>
    <p:extLst>
      <p:ext uri="{BB962C8B-B14F-4D97-AF65-F5344CB8AC3E}">
        <p14:creationId xmlns:p14="http://schemas.microsoft.com/office/powerpoint/2010/main" val="33105962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Belfast</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capital city of Northern Ireland is Belfast.</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9060" y="1951770"/>
            <a:ext cx="3816350" cy="1921242"/>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4445" y="4131066"/>
            <a:ext cx="3021928" cy="196175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837" y="4126904"/>
            <a:ext cx="3254473" cy="1965921"/>
          </a:xfrm>
          <a:prstGeom prst="rect">
            <a:avLst/>
          </a:prstGeom>
        </p:spPr>
      </p:pic>
    </p:spTree>
    <p:extLst>
      <p:ext uri="{BB962C8B-B14F-4D97-AF65-F5344CB8AC3E}">
        <p14:creationId xmlns:p14="http://schemas.microsoft.com/office/powerpoint/2010/main" val="306369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Facts about Belfast</a:t>
            </a:r>
          </a:p>
        </p:txBody>
      </p:sp>
      <p:sp>
        <p:nvSpPr>
          <p:cNvPr id="4" name="Rectangle 3"/>
          <p:cNvSpPr/>
          <p:nvPr/>
        </p:nvSpPr>
        <p:spPr>
          <a:xfrm>
            <a:off x="1427525" y="3711694"/>
            <a:ext cx="5731812" cy="646331"/>
          </a:xfrm>
          <a:prstGeom prst="rect">
            <a:avLst/>
          </a:prstGeom>
        </p:spPr>
        <p:txBody>
          <a:bodyPr wrap="square">
            <a:spAutoFit/>
          </a:bodyPr>
          <a:lstStyle/>
          <a:p>
            <a:r>
              <a:rPr lang="en-GB" dirty="0">
                <a:solidFill>
                  <a:srgbClr val="FF0000"/>
                </a:solidFill>
              </a:rPr>
              <a:t>Please include an illustration of a UK map labelling Belfast and some people alongside to show population</a:t>
            </a:r>
          </a:p>
        </p:txBody>
      </p:sp>
      <p:sp>
        <p:nvSpPr>
          <p:cNvPr id="8" name="Sheffield"/>
          <p:cNvSpPr/>
          <p:nvPr/>
        </p:nvSpPr>
        <p:spPr>
          <a:xfrm>
            <a:off x="755650" y="3665077"/>
            <a:ext cx="7632700" cy="2163832"/>
          </a:xfrm>
          <a:prstGeom prst="roundRect">
            <a:avLst>
              <a:gd name="adj" fmla="val 12015"/>
            </a:avLst>
          </a:prstGeom>
          <a:solidFill>
            <a:srgbClr val="8AC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9" name="Picture 8"/>
          <p:cNvPicPr>
            <a:picLocks noChangeAspect="1"/>
          </p:cNvPicPr>
          <p:nvPr/>
        </p:nvPicPr>
        <p:blipFill>
          <a:blip r:embed="rId2"/>
          <a:stretch>
            <a:fillRect/>
          </a:stretch>
        </p:blipFill>
        <p:spPr>
          <a:xfrm>
            <a:off x="6931280" y="774027"/>
            <a:ext cx="1457070" cy="1457070"/>
          </a:xfrm>
          <a:prstGeom prst="rect">
            <a:avLst/>
          </a:prstGeom>
        </p:spPr>
      </p:pic>
      <p:pic>
        <p:nvPicPr>
          <p:cNvPr id="10" name="Picture 9"/>
          <p:cNvPicPr>
            <a:picLocks noChangeAspect="1"/>
          </p:cNvPicPr>
          <p:nvPr/>
        </p:nvPicPr>
        <p:blipFill>
          <a:blip r:embed="rId3"/>
          <a:stretch>
            <a:fillRect/>
          </a:stretch>
        </p:blipFill>
        <p:spPr>
          <a:xfrm>
            <a:off x="4560354" y="1705544"/>
            <a:ext cx="3529890" cy="4352921"/>
          </a:xfrm>
          <a:prstGeom prst="rect">
            <a:avLst/>
          </a:prstGeom>
        </p:spPr>
      </p:pic>
      <p:sp>
        <p:nvSpPr>
          <p:cNvPr id="11" name="TextBox 10"/>
          <p:cNvSpPr txBox="1"/>
          <p:nvPr/>
        </p:nvSpPr>
        <p:spPr>
          <a:xfrm>
            <a:off x="4877135" y="3775576"/>
            <a:ext cx="85784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Belfast</a:t>
            </a:r>
          </a:p>
        </p:txBody>
      </p:sp>
      <p:sp>
        <p:nvSpPr>
          <p:cNvPr id="12" name="Oval 11"/>
          <p:cNvSpPr/>
          <p:nvPr/>
        </p:nvSpPr>
        <p:spPr>
          <a:xfrm>
            <a:off x="5764392" y="3854848"/>
            <a:ext cx="180011" cy="180011"/>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1384626" y="4019185"/>
            <a:ext cx="2717392" cy="1393235"/>
          </a:xfrm>
          <a:prstGeom prst="rect">
            <a:avLst/>
          </a:prstGeom>
        </p:spPr>
        <p:txBody>
          <a:bodyPr wrap="square" lIns="0" tIns="0" rIns="0" bIns="0">
            <a:spAutoFit/>
          </a:bodyPr>
          <a:lstStyle/>
          <a:p>
            <a:r>
              <a:rPr lang="en-GB" dirty="0"/>
              <a:t>Belfast is the largest city in Northern Ireland. </a:t>
            </a:r>
            <a:br>
              <a:rPr lang="en-GB" dirty="0"/>
            </a:br>
            <a:r>
              <a:rPr lang="en-GB" dirty="0"/>
              <a:t>It is estimated 585,000 live in and around the Belfast area (2019).</a:t>
            </a:r>
          </a:p>
        </p:txBody>
      </p:sp>
      <p:pic>
        <p:nvPicPr>
          <p:cNvPr id="3" name="Picture 2"/>
          <p:cNvPicPr>
            <a:picLocks noChangeAspect="1"/>
          </p:cNvPicPr>
          <p:nvPr/>
        </p:nvPicPr>
        <p:blipFill>
          <a:blip r:embed="rId4"/>
          <a:stretch>
            <a:fillRect/>
          </a:stretch>
        </p:blipFill>
        <p:spPr>
          <a:xfrm>
            <a:off x="1097118" y="658156"/>
            <a:ext cx="2597121" cy="2853175"/>
          </a:xfrm>
          <a:prstGeom prst="rect">
            <a:avLst/>
          </a:prstGeom>
        </p:spPr>
      </p:pic>
    </p:spTree>
    <p:extLst>
      <p:ext uri="{BB962C8B-B14F-4D97-AF65-F5344CB8AC3E}">
        <p14:creationId xmlns:p14="http://schemas.microsoft.com/office/powerpoint/2010/main" val="38395924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8218" y="3908297"/>
            <a:ext cx="5260429" cy="1960841"/>
          </a:xfrm>
          <a:prstGeom prst="rect">
            <a:avLst/>
          </a:prstGeom>
        </p:spPr>
      </p:pic>
      <p:sp>
        <p:nvSpPr>
          <p:cNvPr id="21" name="Title 20"/>
          <p:cNvSpPr>
            <a:spLocks noGrp="1"/>
          </p:cNvSpPr>
          <p:nvPr>
            <p:ph type="title"/>
          </p:nvPr>
        </p:nvSpPr>
        <p:spPr/>
        <p:txBody>
          <a:bodyPr/>
          <a:lstStyle/>
          <a:p>
            <a:r>
              <a:rPr lang="en-GB" sz="3600" dirty="0">
                <a:latin typeface="+mn-lt"/>
              </a:rPr>
              <a:t>C.S Lewis</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CS Lewis, author of The Chronicles of Narnia, was born in Belfast.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5240" y="2256091"/>
            <a:ext cx="3562442" cy="2495372"/>
          </a:xfrm>
          <a:prstGeom prst="rect">
            <a:avLst/>
          </a:prstGeom>
        </p:spPr>
      </p:pic>
    </p:spTree>
    <p:extLst>
      <p:ext uri="{BB962C8B-B14F-4D97-AF65-F5344CB8AC3E}">
        <p14:creationId xmlns:p14="http://schemas.microsoft.com/office/powerpoint/2010/main" val="42306496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The Titanic</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world famous ship, The Titanic, was constructed in Belfast.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7033" y="2069923"/>
            <a:ext cx="5580404" cy="3945990"/>
          </a:xfrm>
          <a:prstGeom prst="roundRect">
            <a:avLst>
              <a:gd name="adj" fmla="val 4243"/>
            </a:avLst>
          </a:prstGeom>
        </p:spPr>
      </p:pic>
    </p:spTree>
    <p:extLst>
      <p:ext uri="{BB962C8B-B14F-4D97-AF65-F5344CB8AC3E}">
        <p14:creationId xmlns:p14="http://schemas.microsoft.com/office/powerpoint/2010/main" val="35846295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Islands of the United Kingdom</a:t>
            </a:r>
          </a:p>
        </p:txBody>
      </p:sp>
      <p:sp>
        <p:nvSpPr>
          <p:cNvPr id="5" name="Rectangle 4"/>
          <p:cNvSpPr/>
          <p:nvPr/>
        </p:nvSpPr>
        <p:spPr>
          <a:xfrm>
            <a:off x="755650" y="1513946"/>
            <a:ext cx="3610867" cy="553998"/>
          </a:xfrm>
          <a:prstGeom prst="rect">
            <a:avLst/>
          </a:prstGeom>
        </p:spPr>
        <p:txBody>
          <a:bodyPr wrap="square" lIns="0" tIns="0" rIns="0" bIns="0">
            <a:spAutoFit/>
          </a:bodyPr>
          <a:lstStyle/>
          <a:p>
            <a:r>
              <a:rPr lang="en-GB" dirty="0"/>
              <a:t>Many small islands belong to the UK, such as the </a:t>
            </a:r>
            <a:r>
              <a:rPr lang="en-GB" b="1" dirty="0"/>
              <a:t>Isle of Wight.</a:t>
            </a:r>
            <a:endParaRPr lang="en-GB"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9316" r="18973"/>
          <a:stretch/>
        </p:blipFill>
        <p:spPr>
          <a:xfrm>
            <a:off x="4572001" y="1470266"/>
            <a:ext cx="3816350" cy="4638258"/>
          </a:xfrm>
          <a:prstGeom prst="roundRect">
            <a:avLst>
              <a:gd name="adj" fmla="val 5043"/>
            </a:avLst>
          </a:prstGeom>
        </p:spPr>
      </p:pic>
      <p:sp>
        <p:nvSpPr>
          <p:cNvPr id="7" name="Oval 6"/>
          <p:cNvSpPr/>
          <p:nvPr/>
        </p:nvSpPr>
        <p:spPr>
          <a:xfrm>
            <a:off x="7470804" y="5577851"/>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7470804" y="5324564"/>
            <a:ext cx="769174" cy="584775"/>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Isle of </a:t>
            </a:r>
          </a:p>
          <a:p>
            <a:pPr algn="ctr"/>
            <a:r>
              <a:rPr lang="en-GB" sz="1600" b="1" dirty="0">
                <a:ln>
                  <a:solidFill>
                    <a:sysClr val="windowText" lastClr="000000"/>
                  </a:solidFill>
                </a:ln>
                <a:solidFill>
                  <a:schemeClr val="bg1"/>
                </a:solidFill>
              </a:rPr>
              <a:t>Wight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35162" y="2178990"/>
            <a:ext cx="3575885" cy="4129735"/>
          </a:xfrm>
          <a:prstGeom prst="rect">
            <a:avLst/>
          </a:prstGeom>
        </p:spPr>
      </p:pic>
    </p:spTree>
    <p:extLst>
      <p:ext uri="{BB962C8B-B14F-4D97-AF65-F5344CB8AC3E}">
        <p14:creationId xmlns:p14="http://schemas.microsoft.com/office/powerpoint/2010/main" val="352682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115565">
            <a:off x="756913" y="4577584"/>
            <a:ext cx="2887832" cy="1551053"/>
          </a:xfrm>
          <a:prstGeom prst="rect">
            <a:avLst/>
          </a:prstGeom>
        </p:spPr>
      </p:pic>
      <p:sp>
        <p:nvSpPr>
          <p:cNvPr id="21" name="Title 20"/>
          <p:cNvSpPr>
            <a:spLocks noGrp="1"/>
          </p:cNvSpPr>
          <p:nvPr>
            <p:ph type="title"/>
          </p:nvPr>
        </p:nvSpPr>
        <p:spPr/>
        <p:txBody>
          <a:bodyPr/>
          <a:lstStyle/>
          <a:p>
            <a:r>
              <a:rPr lang="en-GB" sz="3600" dirty="0">
                <a:latin typeface="+mn-lt"/>
              </a:rPr>
              <a:t>Currency</a:t>
            </a:r>
          </a:p>
        </p:txBody>
      </p:sp>
      <p:sp>
        <p:nvSpPr>
          <p:cNvPr id="5" name="Rectangle 4"/>
          <p:cNvSpPr/>
          <p:nvPr/>
        </p:nvSpPr>
        <p:spPr>
          <a:xfrm>
            <a:off x="755650" y="1513946"/>
            <a:ext cx="7632700" cy="276999"/>
          </a:xfrm>
          <a:prstGeom prst="rect">
            <a:avLst/>
          </a:prstGeom>
        </p:spPr>
        <p:txBody>
          <a:bodyPr wrap="square" lIns="0" tIns="0" rIns="0" bIns="0">
            <a:spAutoFit/>
          </a:bodyPr>
          <a:lstStyle/>
          <a:p>
            <a:r>
              <a:rPr lang="en-GB" dirty="0"/>
              <a:t>The currency in the UK is the pound sterling.</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56475">
            <a:off x="1083325" y="3357346"/>
            <a:ext cx="3007181" cy="1577497"/>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1988" y="4566054"/>
            <a:ext cx="1189644" cy="1197212"/>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7744" y="2945146"/>
            <a:ext cx="1353888" cy="1310332"/>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55126" y="4382472"/>
            <a:ext cx="1356963" cy="1344557"/>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14346" y="3968076"/>
            <a:ext cx="1076354" cy="1069007"/>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86596" y="3409219"/>
            <a:ext cx="1211148" cy="1210744"/>
          </a:xfrm>
          <a:prstGeom prst="rect">
            <a:avLst/>
          </a:prstGeom>
        </p:spPr>
      </p:pic>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07985" y="4095025"/>
            <a:ext cx="943278" cy="942058"/>
          </a:xfrm>
          <a:prstGeom prst="rect">
            <a:avLst/>
          </a:prstGeom>
        </p:spPr>
      </p:pic>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63705" y="2757976"/>
            <a:ext cx="867618" cy="869250"/>
          </a:xfrm>
          <a:prstGeom prst="rect">
            <a:avLst/>
          </a:prstGeom>
        </p:spPr>
      </p:pic>
      <p:pic>
        <p:nvPicPr>
          <p:cNvPr id="38" name="Picture 3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87924" y="2927999"/>
            <a:ext cx="1212894" cy="1210744"/>
          </a:xfrm>
          <a:prstGeom prst="rect">
            <a:avLst/>
          </a:prstGeom>
        </p:spPr>
      </p:pic>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836792">
            <a:off x="2011631" y="2153407"/>
            <a:ext cx="2776266" cy="1460110"/>
          </a:xfrm>
          <a:prstGeom prst="rect">
            <a:avLst/>
          </a:prstGeom>
        </p:spPr>
      </p:pic>
    </p:spTree>
    <p:extLst>
      <p:ext uri="{BB962C8B-B14F-4D97-AF65-F5344CB8AC3E}">
        <p14:creationId xmlns:p14="http://schemas.microsoft.com/office/powerpoint/2010/main" val="448868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Rivers</a:t>
            </a:r>
          </a:p>
        </p:txBody>
      </p:sp>
      <p:sp>
        <p:nvSpPr>
          <p:cNvPr id="5" name="Rectangle 4"/>
          <p:cNvSpPr/>
          <p:nvPr/>
        </p:nvSpPr>
        <p:spPr>
          <a:xfrm>
            <a:off x="755650" y="1513946"/>
            <a:ext cx="7632700" cy="553998"/>
          </a:xfrm>
          <a:prstGeom prst="rect">
            <a:avLst/>
          </a:prstGeom>
        </p:spPr>
        <p:txBody>
          <a:bodyPr wrap="square" lIns="0" tIns="0" rIns="0" bIns="0">
            <a:spAutoFit/>
          </a:bodyPr>
          <a:lstStyle/>
          <a:p>
            <a:r>
              <a:rPr lang="en-GB" dirty="0"/>
              <a:t>The longest river is the River Severn. Other main rivers are the Thames, Tay and Tyne.</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30664"/>
          <a:stretch/>
        </p:blipFill>
        <p:spPr>
          <a:xfrm>
            <a:off x="755651" y="2351382"/>
            <a:ext cx="7632700" cy="3741443"/>
          </a:xfrm>
          <a:prstGeom prst="roundRect">
            <a:avLst>
              <a:gd name="adj" fmla="val 7197"/>
            </a:avLst>
          </a:prstGeom>
        </p:spPr>
      </p:pic>
    </p:spTree>
    <p:extLst>
      <p:ext uri="{BB962C8B-B14F-4D97-AF65-F5344CB8AC3E}">
        <p14:creationId xmlns:p14="http://schemas.microsoft.com/office/powerpoint/2010/main" val="282005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History</a:t>
            </a:r>
          </a:p>
        </p:txBody>
      </p:sp>
      <p:sp>
        <p:nvSpPr>
          <p:cNvPr id="5" name="Rectangle 4"/>
          <p:cNvSpPr/>
          <p:nvPr/>
        </p:nvSpPr>
        <p:spPr>
          <a:xfrm>
            <a:off x="755650" y="1513946"/>
            <a:ext cx="7632700" cy="276999"/>
          </a:xfrm>
          <a:prstGeom prst="rect">
            <a:avLst/>
          </a:prstGeom>
        </p:spPr>
        <p:txBody>
          <a:bodyPr wrap="square" lIns="0" tIns="0" rIns="0" bIns="0">
            <a:spAutoFit/>
          </a:bodyPr>
          <a:lstStyle/>
          <a:p>
            <a:r>
              <a:rPr lang="en-GB" dirty="0"/>
              <a:t>5,000 years ago the UK was covered in thick forest.</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5470" b="11045"/>
          <a:stretch/>
        </p:blipFill>
        <p:spPr>
          <a:xfrm>
            <a:off x="755650" y="2126751"/>
            <a:ext cx="7632700" cy="3966074"/>
          </a:xfrm>
          <a:prstGeom prst="roundRect">
            <a:avLst>
              <a:gd name="adj" fmla="val 5810"/>
            </a:avLst>
          </a:prstGeom>
        </p:spPr>
      </p:pic>
    </p:spTree>
    <p:extLst>
      <p:ext uri="{BB962C8B-B14F-4D97-AF65-F5344CB8AC3E}">
        <p14:creationId xmlns:p14="http://schemas.microsoft.com/office/powerpoint/2010/main" val="296354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Ben Nevis</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mountain, Ben Nevis is the highest point in the UK at 1344m.</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2876" b="12827"/>
          <a:stretch/>
        </p:blipFill>
        <p:spPr>
          <a:xfrm>
            <a:off x="755650" y="2082865"/>
            <a:ext cx="7632700" cy="4009959"/>
          </a:xfrm>
          <a:prstGeom prst="roundRect">
            <a:avLst>
              <a:gd name="adj" fmla="val 8667"/>
            </a:avLst>
          </a:prstGeom>
        </p:spPr>
      </p:pic>
    </p:spTree>
    <p:extLst>
      <p:ext uri="{BB962C8B-B14F-4D97-AF65-F5344CB8AC3E}">
        <p14:creationId xmlns:p14="http://schemas.microsoft.com/office/powerpoint/2010/main" val="214008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A1786ED3-4A83-4E52-97FB-5BB8F2F68775}" vid="{F1370A2B-D63B-458B-B1CD-13966C425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498</TotalTime>
  <Words>905</Words>
  <Application>Microsoft Office PowerPoint</Application>
  <PresentationFormat>On-screen Show (4:3)</PresentationFormat>
  <Paragraphs>129</Paragraphs>
  <Slides>46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Twinkl</vt:lpstr>
      <vt:lpstr>Calibri</vt:lpstr>
      <vt:lpstr>Arial</vt:lpstr>
      <vt:lpstr>Office Theme</vt:lpstr>
      <vt:lpstr>PowerPoint Presentation</vt:lpstr>
      <vt:lpstr>United Kingdom</vt:lpstr>
      <vt:lpstr>Union Jack</vt:lpstr>
      <vt:lpstr>Population</vt:lpstr>
      <vt:lpstr>Islands of the United Kingdom</vt:lpstr>
      <vt:lpstr>Currency</vt:lpstr>
      <vt:lpstr>Rivers</vt:lpstr>
      <vt:lpstr>History</vt:lpstr>
      <vt:lpstr>Ben Nevis</vt:lpstr>
      <vt:lpstr>Lough Neagh</vt:lpstr>
      <vt:lpstr>Dunnet Head</vt:lpstr>
      <vt:lpstr>Lizard Point</vt:lpstr>
      <vt:lpstr>England National Flower</vt:lpstr>
      <vt:lpstr>Scotland National Flower</vt:lpstr>
      <vt:lpstr>Wales National Flower</vt:lpstr>
      <vt:lpstr>Northern Ireland National Flower</vt:lpstr>
      <vt:lpstr>UK Cities</vt:lpstr>
      <vt:lpstr>Capital Cities</vt:lpstr>
      <vt:lpstr>London</vt:lpstr>
      <vt:lpstr>Facts about London</vt:lpstr>
      <vt:lpstr>Queen Elizabeth II</vt:lpstr>
      <vt:lpstr>Invaders and Settlers</vt:lpstr>
      <vt:lpstr>Invaders and Settlers</vt:lpstr>
      <vt:lpstr>The Great fire of London</vt:lpstr>
      <vt:lpstr>Buckingham Palace</vt:lpstr>
      <vt:lpstr>The Shard</vt:lpstr>
      <vt:lpstr>The Houses of Parliament</vt:lpstr>
      <vt:lpstr>Big Ben</vt:lpstr>
      <vt:lpstr>Tower Bridge</vt:lpstr>
      <vt:lpstr>London Zoo</vt:lpstr>
      <vt:lpstr>London Underground</vt:lpstr>
      <vt:lpstr>Edinburgh</vt:lpstr>
      <vt:lpstr>Facts about Edinburgh</vt:lpstr>
      <vt:lpstr>Edinburgh Castle</vt:lpstr>
      <vt:lpstr>Edinburgh Fire Service</vt:lpstr>
      <vt:lpstr>Alexander Graham Bell</vt:lpstr>
      <vt:lpstr>Cardiff</vt:lpstr>
      <vt:lpstr>Facts about Cardiff</vt:lpstr>
      <vt:lpstr>City of Castles</vt:lpstr>
      <vt:lpstr>Roald Dahl</vt:lpstr>
      <vt:lpstr>The Principality Stadium</vt:lpstr>
      <vt:lpstr>Belfast</vt:lpstr>
      <vt:lpstr>Facts about Belfast</vt:lpstr>
      <vt:lpstr>C.S Lewis</vt:lpstr>
      <vt:lpstr>The Titanic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Monteith</dc:creator>
  <cp:lastModifiedBy>Sara Brady</cp:lastModifiedBy>
  <cp:revision>48</cp:revision>
  <dcterms:created xsi:type="dcterms:W3CDTF">2019-07-15T12:03:51Z</dcterms:created>
  <dcterms:modified xsi:type="dcterms:W3CDTF">2020-03-25T10:22:15Z</dcterms:modified>
</cp:coreProperties>
</file>