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4" r:id="rId6"/>
    <p:sldId id="260" r:id="rId7"/>
    <p:sldId id="261" r:id="rId8"/>
    <p:sldId id="265" r:id="rId9"/>
    <p:sldId id="262" r:id="rId10"/>
    <p:sldId id="263" r:id="rId11"/>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C05"/>
    <a:srgbClr val="73D609"/>
    <a:srgbClr val="97E643"/>
    <a:srgbClr val="E34FA3"/>
    <a:srgbClr val="80B547"/>
    <a:srgbClr val="45E6D8"/>
    <a:srgbClr val="66ED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EA7C00-7F45-497D-B0EE-67807232D521}" v="79" dt="2022-06-29T09:26:44.973"/>
    <p1510:client id="{352D8FE9-4C1A-499F-B67E-AD8A5EF71752}" v="1061" dt="2022-05-04T13:39:05.998"/>
    <p1510:client id="{37C0B5BA-372E-4BD7-AAC0-B6445A498EBA}" v="221" dt="2022-06-28T12:10:58.140"/>
    <p1510:client id="{82F66987-8A76-42DF-A791-D3CA6F88D299}" v="254" dt="2022-05-11T12:06:08.432"/>
    <p1510:client id="{8F5037E5-7556-40B8-9A77-4EAA4AB56F71}" v="627" dt="2022-05-20T13:59:55.301"/>
    <p1510:client id="{9DFA7A6C-78B6-4E5F-8171-B63465A64DA6}" v="11" dt="2022-04-29T11:31:15.447"/>
    <p1510:client id="{9FBCB0BA-1BA1-4CF5-892C-8AD7B29D87E4}" v="397" dt="2022-05-06T13:49:32.168"/>
    <p1510:client id="{B67CCF21-020E-4531-8F58-BFA16988D97D}" v="115" dt="2022-06-29T10:17:29.412"/>
    <p1510:client id="{CD37A70B-2A25-45DE-8659-413CE762351D}" v="5" dt="2022-05-05T15:23:00.824"/>
    <p1510:client id="{E06AC9D2-4E1C-41D9-8219-08A268EF8351}" v="218" dt="2022-06-29T14:03:20.622"/>
    <p1510:client id="{E523CDA6-5788-45F2-B842-176FFA3A6B5B}" v="162" dt="2022-05-13T11:49:41.686"/>
    <p1510:client id="{F0BA786C-5C4A-4B70-80BC-529BA786D6EC}" v="163" dt="2022-06-22T14:16:11.158"/>
    <p1510:client id="{FF14D5D1-3BB8-4697-A2D5-525950D8759D}" v="11" dt="2022-05-05T16:36:23.7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4D33D9-CB39-4B01-A442-3DBAE9E25F7D}" type="datetimeFigureOut">
              <a:t>9/21/2023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E350FC-C59B-4891-80CA-FC68CC2327C3}" type="slidenum">
              <a:t>‹#›</a:t>
            </a:fld>
            <a:endParaRPr lang="en-GB"/>
          </a:p>
        </p:txBody>
      </p:sp>
    </p:spTree>
    <p:extLst>
      <p:ext uri="{BB962C8B-B14F-4D97-AF65-F5344CB8AC3E}">
        <p14:creationId xmlns:p14="http://schemas.microsoft.com/office/powerpoint/2010/main" val="205113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E350FC-C59B-4891-80CA-FC68CC2327C3}" type="slidenum">
              <a:t>1</a:t>
            </a:fld>
            <a:endParaRPr lang="en-GB"/>
          </a:p>
        </p:txBody>
      </p:sp>
    </p:spTree>
    <p:extLst>
      <p:ext uri="{BB962C8B-B14F-4D97-AF65-F5344CB8AC3E}">
        <p14:creationId xmlns:p14="http://schemas.microsoft.com/office/powerpoint/2010/main" val="1285381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E350FC-C59B-4891-80CA-FC68CC2327C3}" type="slidenum">
              <a:t>10</a:t>
            </a:fld>
            <a:endParaRPr lang="en-GB"/>
          </a:p>
        </p:txBody>
      </p:sp>
    </p:spTree>
    <p:extLst>
      <p:ext uri="{BB962C8B-B14F-4D97-AF65-F5344CB8AC3E}">
        <p14:creationId xmlns:p14="http://schemas.microsoft.com/office/powerpoint/2010/main" val="2334707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3E350FC-C59B-4891-80CA-FC68CC2327C3}" type="slidenum">
              <a:t>2</a:t>
            </a:fld>
            <a:endParaRPr lang="en-GB"/>
          </a:p>
        </p:txBody>
      </p:sp>
    </p:spTree>
    <p:extLst>
      <p:ext uri="{BB962C8B-B14F-4D97-AF65-F5344CB8AC3E}">
        <p14:creationId xmlns:p14="http://schemas.microsoft.com/office/powerpoint/2010/main" val="4019419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3E350FC-C59B-4891-80CA-FC68CC2327C3}" type="slidenum">
              <a:t>3</a:t>
            </a:fld>
            <a:endParaRPr lang="en-GB"/>
          </a:p>
        </p:txBody>
      </p:sp>
    </p:spTree>
    <p:extLst>
      <p:ext uri="{BB962C8B-B14F-4D97-AF65-F5344CB8AC3E}">
        <p14:creationId xmlns:p14="http://schemas.microsoft.com/office/powerpoint/2010/main" val="2514708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3E350FC-C59B-4891-80CA-FC68CC2327C3}" type="slidenum">
              <a:t>4</a:t>
            </a:fld>
            <a:endParaRPr lang="en-GB"/>
          </a:p>
        </p:txBody>
      </p:sp>
    </p:spTree>
    <p:extLst>
      <p:ext uri="{BB962C8B-B14F-4D97-AF65-F5344CB8AC3E}">
        <p14:creationId xmlns:p14="http://schemas.microsoft.com/office/powerpoint/2010/main" val="3268521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3E350FC-C59B-4891-80CA-FC68CC2327C3}" type="slidenum">
              <a:t>5</a:t>
            </a:fld>
            <a:endParaRPr lang="en-GB"/>
          </a:p>
        </p:txBody>
      </p:sp>
    </p:spTree>
    <p:extLst>
      <p:ext uri="{BB962C8B-B14F-4D97-AF65-F5344CB8AC3E}">
        <p14:creationId xmlns:p14="http://schemas.microsoft.com/office/powerpoint/2010/main" val="706663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3E350FC-C59B-4891-80CA-FC68CC2327C3}" type="slidenum">
              <a:t>6</a:t>
            </a:fld>
            <a:endParaRPr lang="en-GB"/>
          </a:p>
        </p:txBody>
      </p:sp>
    </p:spTree>
    <p:extLst>
      <p:ext uri="{BB962C8B-B14F-4D97-AF65-F5344CB8AC3E}">
        <p14:creationId xmlns:p14="http://schemas.microsoft.com/office/powerpoint/2010/main" val="3913076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3E350FC-C59B-4891-80CA-FC68CC2327C3}" type="slidenum">
              <a:t>7</a:t>
            </a:fld>
            <a:endParaRPr lang="en-GB"/>
          </a:p>
        </p:txBody>
      </p:sp>
    </p:spTree>
    <p:extLst>
      <p:ext uri="{BB962C8B-B14F-4D97-AF65-F5344CB8AC3E}">
        <p14:creationId xmlns:p14="http://schemas.microsoft.com/office/powerpoint/2010/main" val="583993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3E350FC-C59B-4891-80CA-FC68CC2327C3}" type="slidenum">
              <a:t>8</a:t>
            </a:fld>
            <a:endParaRPr lang="en-GB"/>
          </a:p>
        </p:txBody>
      </p:sp>
    </p:spTree>
    <p:extLst>
      <p:ext uri="{BB962C8B-B14F-4D97-AF65-F5344CB8AC3E}">
        <p14:creationId xmlns:p14="http://schemas.microsoft.com/office/powerpoint/2010/main" val="27403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3E350FC-C59B-4891-80CA-FC68CC2327C3}" type="slidenum">
              <a:t>9</a:t>
            </a:fld>
            <a:endParaRPr lang="en-GB"/>
          </a:p>
        </p:txBody>
      </p:sp>
    </p:spTree>
    <p:extLst>
      <p:ext uri="{BB962C8B-B14F-4D97-AF65-F5344CB8AC3E}">
        <p14:creationId xmlns:p14="http://schemas.microsoft.com/office/powerpoint/2010/main" val="54971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21/09/2023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21/09/2023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nhs.uk/conditions/vaccinations/child-flu-vaccine/" TargetMode="External"/><Relationship Id="rId5" Type="http://schemas.openxmlformats.org/officeDocument/2006/relationships/hyperlink" Target="mailto:lincs@v-uk.co.uk" TargetMode="Externa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A picture containing clipart&#10;&#10;Description automatically generated">
            <a:extLst>
              <a:ext uri="{FF2B5EF4-FFF2-40B4-BE49-F238E27FC236}">
                <a16:creationId xmlns:a16="http://schemas.microsoft.com/office/drawing/2014/main" id="{13871BEB-3F1D-9FD8-77EF-283B181F7B2B}"/>
              </a:ext>
            </a:extLst>
          </p:cNvPr>
          <p:cNvPicPr>
            <a:picLocks noChangeAspect="1"/>
          </p:cNvPicPr>
          <p:nvPr/>
        </p:nvPicPr>
        <p:blipFill>
          <a:blip r:embed="rId3"/>
          <a:stretch>
            <a:fillRect/>
          </a:stretch>
        </p:blipFill>
        <p:spPr>
          <a:xfrm>
            <a:off x="8453438" y="726284"/>
            <a:ext cx="3417092" cy="5810248"/>
          </a:xfrm>
          <a:prstGeom prst="rect">
            <a:avLst/>
          </a:prstGeom>
        </p:spPr>
      </p:pic>
      <p:pic>
        <p:nvPicPr>
          <p:cNvPr id="8" name="Picture 8" descr="A picture containing clipart&#10;&#10;Description automatically generated">
            <a:extLst>
              <a:ext uri="{FF2B5EF4-FFF2-40B4-BE49-F238E27FC236}">
                <a16:creationId xmlns:a16="http://schemas.microsoft.com/office/drawing/2014/main" id="{DDDFE9E9-EB27-2202-7686-C05ED772381E}"/>
              </a:ext>
            </a:extLst>
          </p:cNvPr>
          <p:cNvPicPr>
            <a:picLocks noChangeAspect="1"/>
          </p:cNvPicPr>
          <p:nvPr/>
        </p:nvPicPr>
        <p:blipFill rotWithShape="1">
          <a:blip r:embed="rId4"/>
          <a:srcRect l="12639" t="58" r="11524" b="2376"/>
          <a:stretch/>
        </p:blipFill>
        <p:spPr>
          <a:xfrm>
            <a:off x="357190" y="688978"/>
            <a:ext cx="2617038" cy="5804758"/>
          </a:xfrm>
          <a:prstGeom prst="rect">
            <a:avLst/>
          </a:prstGeom>
        </p:spPr>
      </p:pic>
      <p:sp>
        <p:nvSpPr>
          <p:cNvPr id="2" name="Title 1"/>
          <p:cNvSpPr>
            <a:spLocks noGrp="1"/>
          </p:cNvSpPr>
          <p:nvPr>
            <p:ph type="ctrTitle"/>
          </p:nvPr>
        </p:nvSpPr>
        <p:spPr>
          <a:xfrm>
            <a:off x="1154009" y="1351277"/>
            <a:ext cx="9144000" cy="2911475"/>
          </a:xfrm>
        </p:spPr>
        <p:txBody>
          <a:bodyPr>
            <a:normAutofit fontScale="90000"/>
          </a:bodyPr>
          <a:lstStyle/>
          <a:p>
            <a:r>
              <a:rPr lang="en-GB" sz="8000" dirty="0">
                <a:latin typeface="Comic Sans MS"/>
                <a:cs typeface="Calibri Light"/>
              </a:rPr>
              <a:t>In</a:t>
            </a:r>
            <a:r>
              <a:rPr lang="en-GB" sz="9600" b="1" dirty="0">
                <a:solidFill>
                  <a:srgbClr val="FF0000"/>
                </a:solidFill>
                <a:latin typeface="Comic Sans MS"/>
                <a:cs typeface="Calibri Light"/>
              </a:rPr>
              <a:t>flu</a:t>
            </a:r>
            <a:r>
              <a:rPr lang="en-GB" sz="8000" dirty="0">
                <a:latin typeface="Comic Sans MS"/>
                <a:cs typeface="Calibri Light"/>
              </a:rPr>
              <a:t>enza</a:t>
            </a:r>
            <a:br>
              <a:rPr lang="en-GB" dirty="0">
                <a:latin typeface="Comic Sans MS"/>
                <a:cs typeface="Calibri Light"/>
              </a:rPr>
            </a:br>
            <a:r>
              <a:rPr lang="en-GB" sz="4800" dirty="0">
                <a:latin typeface="Comic Sans MS"/>
                <a:cs typeface="Calibri Light"/>
              </a:rPr>
              <a:t>Nasal flu vaccinations </a:t>
            </a:r>
            <a:br>
              <a:rPr lang="en-GB" sz="4800" dirty="0">
                <a:latin typeface="Comic Sans MS"/>
                <a:cs typeface="Calibri Light"/>
              </a:rPr>
            </a:br>
            <a:r>
              <a:rPr lang="en-GB" sz="4800" dirty="0">
                <a:latin typeface="Comic Sans MS"/>
                <a:cs typeface="Calibri Light"/>
              </a:rPr>
              <a:t>2023</a:t>
            </a:r>
            <a:br>
              <a:rPr lang="en-GB" dirty="0">
                <a:latin typeface="Comic Sans MS"/>
                <a:cs typeface="Calibri Light"/>
              </a:rPr>
            </a:br>
            <a:endParaRPr lang="en-GB" dirty="0">
              <a:latin typeface="Comic Sans MS"/>
            </a:endParaRPr>
          </a:p>
        </p:txBody>
      </p:sp>
      <p:sp>
        <p:nvSpPr>
          <p:cNvPr id="3" name="Subtitle 2"/>
          <p:cNvSpPr>
            <a:spLocks noGrp="1"/>
          </p:cNvSpPr>
          <p:nvPr>
            <p:ph type="subTitle" idx="1"/>
          </p:nvPr>
        </p:nvSpPr>
        <p:spPr>
          <a:xfrm>
            <a:off x="-143774" y="7440793"/>
            <a:ext cx="11190751" cy="2334418"/>
          </a:xfrm>
        </p:spPr>
        <p:txBody>
          <a:bodyPr/>
          <a:lstStyle/>
          <a:p>
            <a:endParaRPr lang="en-GB"/>
          </a:p>
        </p:txBody>
      </p:sp>
      <p:pic>
        <p:nvPicPr>
          <p:cNvPr id="4" name="Picture 4">
            <a:extLst>
              <a:ext uri="{FF2B5EF4-FFF2-40B4-BE49-F238E27FC236}">
                <a16:creationId xmlns:a16="http://schemas.microsoft.com/office/drawing/2014/main" id="{B53D3A22-DDEE-DACF-7FCA-47E9D2E25637}"/>
              </a:ext>
            </a:extLst>
          </p:cNvPr>
          <p:cNvPicPr>
            <a:picLocks noChangeAspect="1"/>
          </p:cNvPicPr>
          <p:nvPr/>
        </p:nvPicPr>
        <p:blipFill>
          <a:blip r:embed="rId5"/>
          <a:stretch>
            <a:fillRect/>
          </a:stretch>
        </p:blipFill>
        <p:spPr>
          <a:xfrm>
            <a:off x="3446656" y="5015302"/>
            <a:ext cx="4754861" cy="1745489"/>
          </a:xfrm>
          <a:prstGeom prst="rect">
            <a:avLst/>
          </a:prstGeom>
        </p:spPr>
      </p:pic>
      <p:sp>
        <p:nvSpPr>
          <p:cNvPr id="6" name="TextBox 5">
            <a:extLst>
              <a:ext uri="{FF2B5EF4-FFF2-40B4-BE49-F238E27FC236}">
                <a16:creationId xmlns:a16="http://schemas.microsoft.com/office/drawing/2014/main" id="{7CC2AA1A-2EFF-831D-0624-61134728A2ED}"/>
              </a:ext>
            </a:extLst>
          </p:cNvPr>
          <p:cNvSpPr txBox="1"/>
          <p:nvPr/>
        </p:nvSpPr>
        <p:spPr>
          <a:xfrm>
            <a:off x="8845105" y="3430492"/>
            <a:ext cx="340163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8000" b="1">
                <a:solidFill>
                  <a:srgbClr val="FFC000"/>
                </a:solidFill>
                <a:latin typeface="Comic Sans MS"/>
                <a:cs typeface="Calibri"/>
              </a:rPr>
              <a:t>Free!</a:t>
            </a:r>
          </a:p>
        </p:txBody>
      </p:sp>
      <p:sp>
        <p:nvSpPr>
          <p:cNvPr id="11" name="Rectangle: Rounded Corners 10">
            <a:extLst>
              <a:ext uri="{FF2B5EF4-FFF2-40B4-BE49-F238E27FC236}">
                <a16:creationId xmlns:a16="http://schemas.microsoft.com/office/drawing/2014/main" id="{26278821-FC32-EC32-5ADB-50D4AC5DD4FA}"/>
              </a:ext>
            </a:extLst>
          </p:cNvPr>
          <p:cNvSpPr/>
          <p:nvPr/>
        </p:nvSpPr>
        <p:spPr>
          <a:xfrm>
            <a:off x="626269" y="4269580"/>
            <a:ext cx="1952625" cy="7858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a:solidFill>
                  <a:srgbClr val="73D609"/>
                </a:solidFill>
                <a:latin typeface="Comic Sans MS"/>
                <a:cs typeface="Calibri"/>
              </a:rPr>
              <a:t>Safe</a:t>
            </a:r>
            <a:r>
              <a:rPr lang="en-GB" sz="4800">
                <a:solidFill>
                  <a:srgbClr val="73D609"/>
                </a:solidFill>
                <a:latin typeface="Comic Sans MS"/>
                <a:cs typeface="Calibri"/>
              </a:rPr>
              <a:t>!</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vector graphics, clipart&#10;&#10;Description automatically generated">
            <a:extLst>
              <a:ext uri="{FF2B5EF4-FFF2-40B4-BE49-F238E27FC236}">
                <a16:creationId xmlns:a16="http://schemas.microsoft.com/office/drawing/2014/main" id="{E1449B06-20DF-B4C7-9B7A-97EC2FDFDF62}"/>
              </a:ext>
            </a:extLst>
          </p:cNvPr>
          <p:cNvPicPr>
            <a:picLocks noGrp="1" noChangeAspect="1"/>
          </p:cNvPicPr>
          <p:nvPr>
            <p:ph idx="1"/>
          </p:nvPr>
        </p:nvPicPr>
        <p:blipFill rotWithShape="1">
          <a:blip r:embed="rId3"/>
          <a:srcRect l="10160" t="1984" r="9091" b="11646"/>
          <a:stretch/>
        </p:blipFill>
        <p:spPr>
          <a:xfrm>
            <a:off x="648681" y="1196415"/>
            <a:ext cx="3269906" cy="4638287"/>
          </a:xfrm>
        </p:spPr>
      </p:pic>
      <p:pic>
        <p:nvPicPr>
          <p:cNvPr id="3" name="Picture 4" descr="A picture containing toy, doll&#10;&#10;Description automatically generated">
            <a:extLst>
              <a:ext uri="{FF2B5EF4-FFF2-40B4-BE49-F238E27FC236}">
                <a16:creationId xmlns:a16="http://schemas.microsoft.com/office/drawing/2014/main" id="{1192C01B-99F6-B629-86D0-F9DDC69152F0}"/>
              </a:ext>
            </a:extLst>
          </p:cNvPr>
          <p:cNvPicPr>
            <a:picLocks noChangeAspect="1"/>
          </p:cNvPicPr>
          <p:nvPr/>
        </p:nvPicPr>
        <p:blipFill rotWithShape="1">
          <a:blip r:embed="rId4"/>
          <a:srcRect l="48537" r="-214" b="1648"/>
          <a:stretch/>
        </p:blipFill>
        <p:spPr>
          <a:xfrm>
            <a:off x="8406605" y="1198296"/>
            <a:ext cx="2350739" cy="4578306"/>
          </a:xfrm>
          <a:prstGeom prst="rect">
            <a:avLst/>
          </a:prstGeom>
        </p:spPr>
      </p:pic>
      <p:sp>
        <p:nvSpPr>
          <p:cNvPr id="2" name="Title 1">
            <a:extLst>
              <a:ext uri="{FF2B5EF4-FFF2-40B4-BE49-F238E27FC236}">
                <a16:creationId xmlns:a16="http://schemas.microsoft.com/office/drawing/2014/main" id="{4ABC6B3B-28AF-2D52-2E6D-112212B9600B}"/>
              </a:ext>
            </a:extLst>
          </p:cNvPr>
          <p:cNvSpPr>
            <a:spLocks noGrp="1"/>
          </p:cNvSpPr>
          <p:nvPr>
            <p:ph type="title"/>
          </p:nvPr>
        </p:nvSpPr>
        <p:spPr>
          <a:xfrm>
            <a:off x="219974" y="379503"/>
            <a:ext cx="12097108" cy="1325563"/>
          </a:xfrm>
        </p:spPr>
        <p:txBody>
          <a:bodyPr>
            <a:noAutofit/>
          </a:bodyPr>
          <a:lstStyle/>
          <a:p>
            <a:r>
              <a:rPr lang="en-GB" sz="4800" b="1">
                <a:solidFill>
                  <a:srgbClr val="FF0000"/>
                </a:solidFill>
                <a:latin typeface="Comic Sans MS"/>
                <a:ea typeface="Calibri Light"/>
                <a:cs typeface="Calibri Light"/>
              </a:rPr>
              <a:t>Well done for being so good and brave</a:t>
            </a:r>
            <a:endParaRPr lang="en-GB" sz="4800" b="1">
              <a:solidFill>
                <a:srgbClr val="FF0000"/>
              </a:solidFill>
              <a:latin typeface="Comic Sans MS"/>
            </a:endParaRPr>
          </a:p>
        </p:txBody>
      </p:sp>
      <p:sp>
        <p:nvSpPr>
          <p:cNvPr id="6" name="TextBox 5">
            <a:extLst>
              <a:ext uri="{FF2B5EF4-FFF2-40B4-BE49-F238E27FC236}">
                <a16:creationId xmlns:a16="http://schemas.microsoft.com/office/drawing/2014/main" id="{C886E435-7FA8-9543-C22A-8E6BA6909EEA}"/>
              </a:ext>
            </a:extLst>
          </p:cNvPr>
          <p:cNvSpPr txBox="1"/>
          <p:nvPr/>
        </p:nvSpPr>
        <p:spPr>
          <a:xfrm>
            <a:off x="3958647" y="3931784"/>
            <a:ext cx="502941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Thank you  - Any questions?</a:t>
            </a:r>
          </a:p>
          <a:p>
            <a:r>
              <a:rPr lang="en-GB" sz="2800" dirty="0">
                <a:cs typeface="Calibri"/>
              </a:rPr>
              <a:t>Please email </a:t>
            </a:r>
          </a:p>
          <a:p>
            <a:pPr algn="ctr"/>
            <a:r>
              <a:rPr lang="en-GB" sz="2800" dirty="0">
                <a:cs typeface="Calibri"/>
                <a:hlinkClick r:id="rId5"/>
              </a:rPr>
              <a:t>lincs@v-uk.co.uk</a:t>
            </a:r>
            <a:endParaRPr lang="en-GB" sz="2800" dirty="0">
              <a:cs typeface="Calibri"/>
            </a:endParaRPr>
          </a:p>
          <a:p>
            <a:pPr algn="ctr"/>
            <a:r>
              <a:rPr lang="en-GB" sz="2800" dirty="0">
                <a:cs typeface="Calibri"/>
              </a:rPr>
              <a:t>For further information</a:t>
            </a:r>
          </a:p>
          <a:p>
            <a:pPr algn="ctr"/>
            <a:r>
              <a:rPr lang="en-US" sz="2800" dirty="0">
                <a:hlinkClick r:id="rId6"/>
              </a:rPr>
              <a:t>Child flu vaccine - NHS (www.nhs.uk)</a:t>
            </a:r>
            <a:endParaRPr lang="en-GB" sz="2800" dirty="0">
              <a:cs typeface="Calibri"/>
            </a:endParaRPr>
          </a:p>
        </p:txBody>
      </p:sp>
      <p:pic>
        <p:nvPicPr>
          <p:cNvPr id="8" name="Picture 4" descr="A picture containing logo&#10;&#10;Description automatically generated">
            <a:extLst>
              <a:ext uri="{FF2B5EF4-FFF2-40B4-BE49-F238E27FC236}">
                <a16:creationId xmlns:a16="http://schemas.microsoft.com/office/drawing/2014/main" id="{35364B03-1BCE-F80A-3AFA-9F76169CA06F}"/>
              </a:ext>
            </a:extLst>
          </p:cNvPr>
          <p:cNvPicPr>
            <a:picLocks noChangeAspect="1"/>
          </p:cNvPicPr>
          <p:nvPr/>
        </p:nvPicPr>
        <p:blipFill>
          <a:blip r:embed="rId7"/>
          <a:stretch>
            <a:fillRect/>
          </a:stretch>
        </p:blipFill>
        <p:spPr>
          <a:xfrm>
            <a:off x="108414" y="5726980"/>
            <a:ext cx="2885806" cy="1041000"/>
          </a:xfrm>
          <a:prstGeom prst="rect">
            <a:avLst/>
          </a:prstGeom>
        </p:spPr>
      </p:pic>
      <p:sp>
        <p:nvSpPr>
          <p:cNvPr id="9" name="TextBox 8">
            <a:extLst>
              <a:ext uri="{FF2B5EF4-FFF2-40B4-BE49-F238E27FC236}">
                <a16:creationId xmlns:a16="http://schemas.microsoft.com/office/drawing/2014/main" id="{563C07FD-1633-96FF-6492-B15578CFAA65}"/>
              </a:ext>
            </a:extLst>
          </p:cNvPr>
          <p:cNvSpPr txBox="1"/>
          <p:nvPr/>
        </p:nvSpPr>
        <p:spPr>
          <a:xfrm>
            <a:off x="4110567" y="1594379"/>
            <a:ext cx="329088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800" b="1" dirty="0">
                <a:solidFill>
                  <a:srgbClr val="00B050"/>
                </a:solidFill>
                <a:latin typeface="Comic Sans MS"/>
              </a:rPr>
              <a:t>You are a flu hero</a:t>
            </a:r>
            <a:endParaRPr lang="en-GB" sz="4800" b="1" dirty="0">
              <a:solidFill>
                <a:srgbClr val="00B050"/>
              </a:solidFill>
              <a:latin typeface="Comic Sans MS"/>
              <a:ea typeface="Calibri"/>
              <a:cs typeface="Calibri"/>
            </a:endParaRPr>
          </a:p>
        </p:txBody>
      </p:sp>
      <p:sp>
        <p:nvSpPr>
          <p:cNvPr id="10" name="Star: 5 Points 9">
            <a:extLst>
              <a:ext uri="{FF2B5EF4-FFF2-40B4-BE49-F238E27FC236}">
                <a16:creationId xmlns:a16="http://schemas.microsoft.com/office/drawing/2014/main" id="{5E693F18-3F5F-6357-91F0-5CBE2B1866D3}"/>
              </a:ext>
            </a:extLst>
          </p:cNvPr>
          <p:cNvSpPr/>
          <p:nvPr/>
        </p:nvSpPr>
        <p:spPr>
          <a:xfrm>
            <a:off x="8453966" y="3425559"/>
            <a:ext cx="416720" cy="345282"/>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81731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68FB8F-8064-089A-F6C4-B33F55C75D12}"/>
              </a:ext>
            </a:extLst>
          </p:cNvPr>
          <p:cNvSpPr>
            <a:spLocks noGrp="1"/>
          </p:cNvSpPr>
          <p:nvPr>
            <p:ph type="title"/>
          </p:nvPr>
        </p:nvSpPr>
        <p:spPr>
          <a:xfrm>
            <a:off x="7662579" y="365125"/>
            <a:ext cx="3822189" cy="1899912"/>
          </a:xfrm>
        </p:spPr>
        <p:txBody>
          <a:bodyPr>
            <a:normAutofit/>
          </a:bodyPr>
          <a:lstStyle/>
          <a:p>
            <a:r>
              <a:rPr lang="en-GB" sz="4000">
                <a:latin typeface="Comic Sans MS"/>
                <a:ea typeface="+mj-lt"/>
                <a:cs typeface="+mj-lt"/>
              </a:rPr>
              <a:t>What is 'Flu'?</a:t>
            </a:r>
            <a:endParaRPr lang="en-US" sz="4000">
              <a:latin typeface="Comic Sans MS"/>
            </a:endParaRPr>
          </a:p>
        </p:txBody>
      </p:sp>
      <p:sp>
        <p:nvSpPr>
          <p:cNvPr id="3" name="Content Placeholder 2">
            <a:extLst>
              <a:ext uri="{FF2B5EF4-FFF2-40B4-BE49-F238E27FC236}">
                <a16:creationId xmlns:a16="http://schemas.microsoft.com/office/drawing/2014/main" id="{E4D9FCD1-EEFB-0C9E-F866-F4B38B9727CE}"/>
              </a:ext>
            </a:extLst>
          </p:cNvPr>
          <p:cNvSpPr>
            <a:spLocks noGrp="1"/>
          </p:cNvSpPr>
          <p:nvPr>
            <p:ph idx="1"/>
          </p:nvPr>
        </p:nvSpPr>
        <p:spPr>
          <a:xfrm>
            <a:off x="7269672" y="1874608"/>
            <a:ext cx="4417500" cy="4826229"/>
          </a:xfrm>
        </p:spPr>
        <p:txBody>
          <a:bodyPr vert="horz" lIns="91440" tIns="45720" rIns="91440" bIns="45720" rtlCol="0" anchor="t">
            <a:normAutofit/>
          </a:bodyPr>
          <a:lstStyle/>
          <a:p>
            <a:pPr marL="0" indent="0" algn="ctr">
              <a:buNone/>
            </a:pPr>
            <a:r>
              <a:rPr lang="en-GB" sz="2400">
                <a:latin typeface="Calibri"/>
                <a:cs typeface="Calibri" panose="020F0502020204030204"/>
              </a:rPr>
              <a:t>Flu is a contagious respiratory illness caused by influenza viruses that infect the nose, throat, and lungs. Some people, such as older people, young children, and people with certain health conditions, are at higher risk of developing serious flu complications.</a:t>
            </a:r>
            <a:r>
              <a:rPr lang="en-GB" sz="2400">
                <a:latin typeface="Comic Sans MS"/>
                <a:cs typeface="Calibri" panose="020F0502020204030204"/>
              </a:rPr>
              <a:t> </a:t>
            </a:r>
            <a:endParaRPr lang="en-GB" sz="2400">
              <a:latin typeface="Comic Sans MS"/>
              <a:ea typeface="+mn-lt"/>
              <a:cs typeface="+mn-lt"/>
            </a:endParaRPr>
          </a:p>
          <a:p>
            <a:pPr marL="0" indent="0">
              <a:buNone/>
            </a:pPr>
            <a:endParaRPr lang="en-GB" sz="1900">
              <a:latin typeface="Comic Sans MS"/>
              <a:cs typeface="Calibri" panose="020F0502020204030204"/>
            </a:endParaRPr>
          </a:p>
          <a:p>
            <a:pPr marL="0" indent="0" algn="ctr">
              <a:buNone/>
            </a:pPr>
            <a:endParaRPr lang="en-GB" sz="3600" b="1">
              <a:solidFill>
                <a:schemeClr val="accent1">
                  <a:lumMod val="60000"/>
                  <a:lumOff val="40000"/>
                </a:schemeClr>
              </a:solidFill>
              <a:latin typeface="Comic Sans MS"/>
              <a:cs typeface="Calibri" panose="020F0502020204030204"/>
            </a:endParaRPr>
          </a:p>
          <a:p>
            <a:pPr marL="0" indent="0">
              <a:buNone/>
            </a:pPr>
            <a:endParaRPr lang="en-GB" sz="1900">
              <a:latin typeface="Comic Sans MS"/>
              <a:cs typeface="Calibri" panose="020F0502020204030204"/>
            </a:endParaRPr>
          </a:p>
          <a:p>
            <a:pPr marL="0" indent="0">
              <a:buNone/>
            </a:pPr>
            <a:endParaRPr lang="en-GB" sz="1900">
              <a:latin typeface="Comic Sans MS"/>
              <a:cs typeface="Calibri" panose="020F0502020204030204"/>
            </a:endParaRPr>
          </a:p>
          <a:p>
            <a:pPr marL="0" indent="0">
              <a:buNone/>
            </a:pPr>
            <a:endParaRPr lang="en-GB" sz="1900">
              <a:latin typeface="Comic Sans MS"/>
              <a:cs typeface="Calibri" panose="020F0502020204030204"/>
            </a:endParaRPr>
          </a:p>
          <a:p>
            <a:pPr marL="0" indent="0">
              <a:buNone/>
            </a:pPr>
            <a:endParaRPr lang="en-GB" sz="1900">
              <a:latin typeface="Comic Sans MS"/>
              <a:cs typeface="Calibri" panose="020F0502020204030204"/>
            </a:endParaRPr>
          </a:p>
          <a:p>
            <a:pPr marL="0" indent="0">
              <a:buNone/>
            </a:pPr>
            <a:endParaRPr lang="en-GB" sz="1900">
              <a:latin typeface="Comic Sans MS"/>
              <a:cs typeface="Calibri" panose="020F0502020204030204"/>
            </a:endParaRPr>
          </a:p>
        </p:txBody>
      </p:sp>
      <p:sp>
        <p:nvSpPr>
          <p:cNvPr id="5" name="TextBox 4">
            <a:extLst>
              <a:ext uri="{FF2B5EF4-FFF2-40B4-BE49-F238E27FC236}">
                <a16:creationId xmlns:a16="http://schemas.microsoft.com/office/drawing/2014/main" id="{26CD40DA-88A9-DBBD-0866-17824F476FB8}"/>
              </a:ext>
            </a:extLst>
          </p:cNvPr>
          <p:cNvSpPr txBox="1"/>
          <p:nvPr/>
        </p:nvSpPr>
        <p:spPr>
          <a:xfrm>
            <a:off x="604839" y="6010275"/>
            <a:ext cx="1099422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000" b="1">
                <a:solidFill>
                  <a:srgbClr val="00B050"/>
                </a:solidFill>
                <a:latin typeface="Comic Sans MS"/>
                <a:cs typeface="Calibri"/>
              </a:rPr>
              <a:t>Flu is a horrible germ!</a:t>
            </a:r>
            <a:endParaRPr lang="en-US" sz="4000">
              <a:solidFill>
                <a:srgbClr val="00B050"/>
              </a:solidFill>
            </a:endParaRPr>
          </a:p>
        </p:txBody>
      </p:sp>
      <p:pic>
        <p:nvPicPr>
          <p:cNvPr id="6" name="Picture 6">
            <a:extLst>
              <a:ext uri="{FF2B5EF4-FFF2-40B4-BE49-F238E27FC236}">
                <a16:creationId xmlns:a16="http://schemas.microsoft.com/office/drawing/2014/main" id="{1D0A7E6F-6509-74D0-DB33-A94DBB38FEDD}"/>
              </a:ext>
            </a:extLst>
          </p:cNvPr>
          <p:cNvPicPr>
            <a:picLocks noChangeAspect="1"/>
          </p:cNvPicPr>
          <p:nvPr/>
        </p:nvPicPr>
        <p:blipFill rotWithShape="1">
          <a:blip r:embed="rId3"/>
          <a:srcRect r="-214" b="8642"/>
          <a:stretch/>
        </p:blipFill>
        <p:spPr>
          <a:xfrm>
            <a:off x="1000390" y="362932"/>
            <a:ext cx="5591456" cy="5430601"/>
          </a:xfrm>
          <a:prstGeom prst="rect">
            <a:avLst/>
          </a:prstGeom>
        </p:spPr>
      </p:pic>
    </p:spTree>
    <p:extLst>
      <p:ext uri="{BB962C8B-B14F-4D97-AF65-F5344CB8AC3E}">
        <p14:creationId xmlns:p14="http://schemas.microsoft.com/office/powerpoint/2010/main" val="1347125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picture containing text, doll, toy, vector graphics&#10;&#10;Description automatically generated">
            <a:extLst>
              <a:ext uri="{FF2B5EF4-FFF2-40B4-BE49-F238E27FC236}">
                <a16:creationId xmlns:a16="http://schemas.microsoft.com/office/drawing/2014/main" id="{88C9F96F-DF92-E42D-ED72-8F2DE8B1C29C}"/>
              </a:ext>
            </a:extLst>
          </p:cNvPr>
          <p:cNvPicPr>
            <a:picLocks noChangeAspect="1"/>
          </p:cNvPicPr>
          <p:nvPr/>
        </p:nvPicPr>
        <p:blipFill rotWithShape="1">
          <a:blip r:embed="rId3"/>
          <a:srcRect l="37597" t="7692" r="36305" b="6044"/>
          <a:stretch/>
        </p:blipFill>
        <p:spPr>
          <a:xfrm>
            <a:off x="5958682" y="1473994"/>
            <a:ext cx="2403878" cy="3732415"/>
          </a:xfrm>
          <a:prstGeom prst="rect">
            <a:avLst/>
          </a:prstGeom>
        </p:spPr>
      </p:pic>
      <p:sp>
        <p:nvSpPr>
          <p:cNvPr id="2" name="Title 1">
            <a:extLst>
              <a:ext uri="{FF2B5EF4-FFF2-40B4-BE49-F238E27FC236}">
                <a16:creationId xmlns:a16="http://schemas.microsoft.com/office/drawing/2014/main" id="{34F4E464-DF9B-9D5E-4EBB-A956C9F99C6C}"/>
              </a:ext>
            </a:extLst>
          </p:cNvPr>
          <p:cNvSpPr>
            <a:spLocks noGrp="1"/>
          </p:cNvSpPr>
          <p:nvPr>
            <p:ph type="title"/>
          </p:nvPr>
        </p:nvSpPr>
        <p:spPr>
          <a:xfrm>
            <a:off x="230981" y="817563"/>
            <a:ext cx="10515600" cy="1325563"/>
          </a:xfrm>
        </p:spPr>
        <p:txBody>
          <a:bodyPr/>
          <a:lstStyle/>
          <a:p>
            <a:r>
              <a:rPr lang="en-GB">
                <a:latin typeface="Comic Sans MS"/>
                <a:cs typeface="Calibri Light"/>
              </a:rPr>
              <a:t>How do you get 'flu'?</a:t>
            </a:r>
            <a:endParaRPr lang="en-GB">
              <a:latin typeface="Comic Sans MS"/>
            </a:endParaRPr>
          </a:p>
        </p:txBody>
      </p:sp>
      <p:sp>
        <p:nvSpPr>
          <p:cNvPr id="3" name="Content Placeholder 2">
            <a:extLst>
              <a:ext uri="{FF2B5EF4-FFF2-40B4-BE49-F238E27FC236}">
                <a16:creationId xmlns:a16="http://schemas.microsoft.com/office/drawing/2014/main" id="{2E6CB1C8-4422-38EE-38F7-AC2565D0786A}"/>
              </a:ext>
            </a:extLst>
          </p:cNvPr>
          <p:cNvSpPr>
            <a:spLocks noGrp="1"/>
          </p:cNvSpPr>
          <p:nvPr>
            <p:ph idx="1"/>
          </p:nvPr>
        </p:nvSpPr>
        <p:spPr>
          <a:xfrm>
            <a:off x="302419" y="1938073"/>
            <a:ext cx="5496456" cy="3267869"/>
          </a:xfrm>
        </p:spPr>
        <p:txBody>
          <a:bodyPr vert="horz" lIns="91440" tIns="45720" rIns="91440" bIns="45720" rtlCol="0" anchor="t">
            <a:normAutofit lnSpcReduction="10000"/>
          </a:bodyPr>
          <a:lstStyle/>
          <a:p>
            <a:pPr marL="0" indent="0" algn="ctr">
              <a:buNone/>
            </a:pPr>
            <a:r>
              <a:rPr lang="en-GB">
                <a:cs typeface="Calibri"/>
              </a:rPr>
              <a:t>The flu is extremely contagious and caused by influenza viruses that infect the nose, throat, and lungs. These viruses spread when people with the 'flu' cough, sneeze or talk, sending droplets containing the virus into the air and potentially into the mouths or noses of people who are nearby</a:t>
            </a:r>
            <a:endParaRPr lang="en-GB">
              <a:ea typeface="+mn-lt"/>
              <a:cs typeface="+mn-lt"/>
            </a:endParaRPr>
          </a:p>
          <a:p>
            <a:endParaRPr lang="en-GB">
              <a:cs typeface="Calibri"/>
            </a:endParaRPr>
          </a:p>
        </p:txBody>
      </p:sp>
      <p:sp>
        <p:nvSpPr>
          <p:cNvPr id="5" name="TextBox 4">
            <a:extLst>
              <a:ext uri="{FF2B5EF4-FFF2-40B4-BE49-F238E27FC236}">
                <a16:creationId xmlns:a16="http://schemas.microsoft.com/office/drawing/2014/main" id="{3E47B58E-8F37-F6DF-501C-E4EFA8F28553}"/>
              </a:ext>
            </a:extLst>
          </p:cNvPr>
          <p:cNvSpPr txBox="1"/>
          <p:nvPr/>
        </p:nvSpPr>
        <p:spPr>
          <a:xfrm>
            <a:off x="-91016" y="5444067"/>
            <a:ext cx="855344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b="1">
                <a:solidFill>
                  <a:schemeClr val="accent2">
                    <a:lumMod val="75000"/>
                  </a:schemeClr>
                </a:solidFill>
                <a:latin typeface="Comic Sans MS"/>
              </a:rPr>
              <a:t>Germs are very easily spread </a:t>
            </a:r>
            <a:endParaRPr lang="en-GB" sz="3600" b="1">
              <a:solidFill>
                <a:schemeClr val="accent2">
                  <a:lumMod val="75000"/>
                </a:schemeClr>
              </a:solidFill>
              <a:latin typeface="Comic Sans MS"/>
              <a:cs typeface="Calibri"/>
            </a:endParaRPr>
          </a:p>
          <a:p>
            <a:pPr algn="ctr"/>
            <a:r>
              <a:rPr lang="en-GB" sz="3600" b="1">
                <a:solidFill>
                  <a:schemeClr val="accent2">
                    <a:lumMod val="75000"/>
                  </a:schemeClr>
                </a:solidFill>
                <a:latin typeface="Comic Sans MS"/>
              </a:rPr>
              <a:t>so you should try not to share them</a:t>
            </a:r>
            <a:endParaRPr lang="en-GB" sz="3600" b="1">
              <a:solidFill>
                <a:schemeClr val="accent2">
                  <a:lumMod val="75000"/>
                </a:schemeClr>
              </a:solidFill>
              <a:latin typeface="Comic Sans MS"/>
              <a:cs typeface="Calibri"/>
            </a:endParaRPr>
          </a:p>
        </p:txBody>
      </p:sp>
      <p:pic>
        <p:nvPicPr>
          <p:cNvPr id="4" name="Picture 4" descr="A picture containing text, clipart&#10;&#10;Description automatically generated">
            <a:extLst>
              <a:ext uri="{FF2B5EF4-FFF2-40B4-BE49-F238E27FC236}">
                <a16:creationId xmlns:a16="http://schemas.microsoft.com/office/drawing/2014/main" id="{AAD27620-32F2-A544-9323-19D752988D99}"/>
              </a:ext>
            </a:extLst>
          </p:cNvPr>
          <p:cNvPicPr>
            <a:picLocks noChangeAspect="1"/>
          </p:cNvPicPr>
          <p:nvPr/>
        </p:nvPicPr>
        <p:blipFill rotWithShape="1">
          <a:blip r:embed="rId4"/>
          <a:srcRect l="-767" r="7832" b="-66"/>
          <a:stretch/>
        </p:blipFill>
        <p:spPr>
          <a:xfrm>
            <a:off x="8202612" y="1570830"/>
            <a:ext cx="3733477" cy="3725419"/>
          </a:xfrm>
          <a:prstGeom prst="rect">
            <a:avLst/>
          </a:prstGeom>
        </p:spPr>
      </p:pic>
    </p:spTree>
    <p:extLst>
      <p:ext uri="{BB962C8B-B14F-4D97-AF65-F5344CB8AC3E}">
        <p14:creationId xmlns:p14="http://schemas.microsoft.com/office/powerpoint/2010/main" val="554528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Diagram&#10;&#10;Description automatically generated">
            <a:extLst>
              <a:ext uri="{FF2B5EF4-FFF2-40B4-BE49-F238E27FC236}">
                <a16:creationId xmlns:a16="http://schemas.microsoft.com/office/drawing/2014/main" id="{77A4BB47-46B6-42D1-BF16-4D9C9F88DE91}"/>
              </a:ext>
            </a:extLst>
          </p:cNvPr>
          <p:cNvPicPr>
            <a:picLocks noChangeAspect="1"/>
          </p:cNvPicPr>
          <p:nvPr/>
        </p:nvPicPr>
        <p:blipFill>
          <a:blip r:embed="rId3"/>
          <a:stretch>
            <a:fillRect/>
          </a:stretch>
        </p:blipFill>
        <p:spPr>
          <a:xfrm>
            <a:off x="364067" y="1621339"/>
            <a:ext cx="6415616" cy="4409073"/>
          </a:xfrm>
          <a:prstGeom prst="rect">
            <a:avLst/>
          </a:prstGeom>
        </p:spPr>
      </p:pic>
      <p:sp>
        <p:nvSpPr>
          <p:cNvPr id="2" name="Title 1">
            <a:extLst>
              <a:ext uri="{FF2B5EF4-FFF2-40B4-BE49-F238E27FC236}">
                <a16:creationId xmlns:a16="http://schemas.microsoft.com/office/drawing/2014/main" id="{F642BE55-86BC-6B13-918D-18463D2E6A55}"/>
              </a:ext>
            </a:extLst>
          </p:cNvPr>
          <p:cNvSpPr>
            <a:spLocks noGrp="1"/>
          </p:cNvSpPr>
          <p:nvPr>
            <p:ph type="title"/>
          </p:nvPr>
        </p:nvSpPr>
        <p:spPr>
          <a:xfrm>
            <a:off x="129117" y="375709"/>
            <a:ext cx="6896100" cy="1325563"/>
          </a:xfrm>
        </p:spPr>
        <p:txBody>
          <a:bodyPr/>
          <a:lstStyle/>
          <a:p>
            <a:pPr algn="ctr"/>
            <a:r>
              <a:rPr lang="en-GB">
                <a:latin typeface="Comic Sans MS"/>
                <a:cs typeface="Calibri Light"/>
              </a:rPr>
              <a:t>How will having 'flu' make me feel?</a:t>
            </a:r>
            <a:endParaRPr lang="en-GB">
              <a:latin typeface="Comic Sans MS"/>
            </a:endParaRPr>
          </a:p>
        </p:txBody>
      </p:sp>
      <p:sp>
        <p:nvSpPr>
          <p:cNvPr id="3" name="Content Placeholder 2">
            <a:extLst>
              <a:ext uri="{FF2B5EF4-FFF2-40B4-BE49-F238E27FC236}">
                <a16:creationId xmlns:a16="http://schemas.microsoft.com/office/drawing/2014/main" id="{38ED4C39-87D0-B3D8-A8F9-9AA5001723B6}"/>
              </a:ext>
            </a:extLst>
          </p:cNvPr>
          <p:cNvSpPr>
            <a:spLocks noGrp="1"/>
          </p:cNvSpPr>
          <p:nvPr>
            <p:ph idx="1"/>
          </p:nvPr>
        </p:nvSpPr>
        <p:spPr>
          <a:xfrm>
            <a:off x="6706177" y="130006"/>
            <a:ext cx="5065183" cy="5672931"/>
          </a:xfrm>
        </p:spPr>
        <p:txBody>
          <a:bodyPr vert="horz" lIns="91440" tIns="45720" rIns="91440" bIns="45720" rtlCol="0" anchor="t">
            <a:noAutofit/>
          </a:bodyPr>
          <a:lstStyle/>
          <a:p>
            <a:r>
              <a:rPr lang="en-GB" sz="2000">
                <a:ea typeface="+mn-lt"/>
                <a:cs typeface="+mn-lt"/>
              </a:rPr>
              <a:t>a fever/temperature that comes on suddenly</a:t>
            </a:r>
            <a:endParaRPr lang="en-GB" sz="2000">
              <a:cs typeface="Calibri" panose="020F0502020204030204"/>
            </a:endParaRPr>
          </a:p>
          <a:p>
            <a:r>
              <a:rPr lang="en-GB" sz="2000">
                <a:ea typeface="+mn-lt"/>
                <a:cs typeface="+mn-lt"/>
              </a:rPr>
              <a:t>chills</a:t>
            </a:r>
            <a:endParaRPr lang="en-GB" sz="2000">
              <a:cs typeface="Calibri"/>
            </a:endParaRPr>
          </a:p>
          <a:p>
            <a:r>
              <a:rPr lang="en-GB" sz="2000">
                <a:ea typeface="+mn-lt"/>
                <a:cs typeface="+mn-lt"/>
              </a:rPr>
              <a:t>Headache and muscle aches</a:t>
            </a:r>
            <a:endParaRPr lang="en-GB" sz="2000">
              <a:cs typeface="Calibri"/>
            </a:endParaRPr>
          </a:p>
          <a:p>
            <a:r>
              <a:rPr lang="en-GB" sz="2000">
                <a:ea typeface="+mn-lt"/>
                <a:cs typeface="+mn-lt"/>
              </a:rPr>
              <a:t>dizziness</a:t>
            </a:r>
            <a:endParaRPr lang="en-GB" sz="2000">
              <a:cs typeface="Calibri"/>
            </a:endParaRPr>
          </a:p>
          <a:p>
            <a:r>
              <a:rPr lang="en-GB" sz="2000">
                <a:ea typeface="+mn-lt"/>
                <a:cs typeface="+mn-lt"/>
              </a:rPr>
              <a:t>loss of appetite</a:t>
            </a:r>
            <a:endParaRPr lang="en-GB" sz="2000">
              <a:cs typeface="Calibri"/>
            </a:endParaRPr>
          </a:p>
          <a:p>
            <a:r>
              <a:rPr lang="en-GB" sz="2000">
                <a:ea typeface="+mn-lt"/>
                <a:cs typeface="+mn-lt"/>
              </a:rPr>
              <a:t>Tiredness and weakness</a:t>
            </a:r>
            <a:endParaRPr lang="en-GB" sz="2000">
              <a:cs typeface="Calibri"/>
            </a:endParaRPr>
          </a:p>
          <a:p>
            <a:r>
              <a:rPr lang="en-GB" sz="2000">
                <a:ea typeface="+mn-lt"/>
                <a:cs typeface="+mn-lt"/>
              </a:rPr>
              <a:t>a cough and sore throat</a:t>
            </a:r>
            <a:endParaRPr lang="en-GB" sz="2000">
              <a:cs typeface="Calibri"/>
            </a:endParaRPr>
          </a:p>
          <a:p>
            <a:r>
              <a:rPr lang="en-GB" sz="2000">
                <a:ea typeface="+mn-lt"/>
                <a:cs typeface="+mn-lt"/>
              </a:rPr>
              <a:t>runny nose</a:t>
            </a:r>
            <a:endParaRPr lang="en-GB" sz="2000">
              <a:cs typeface="Calibri"/>
            </a:endParaRPr>
          </a:p>
          <a:p>
            <a:r>
              <a:rPr lang="en-GB" sz="2000">
                <a:ea typeface="+mn-lt"/>
                <a:cs typeface="+mn-lt"/>
              </a:rPr>
              <a:t>Vomiting and diarrhoea</a:t>
            </a:r>
            <a:endParaRPr lang="en-GB" sz="2000">
              <a:cs typeface="Calibri"/>
            </a:endParaRPr>
          </a:p>
          <a:p>
            <a:r>
              <a:rPr lang="en-GB" sz="2000">
                <a:ea typeface="+mn-lt"/>
                <a:cs typeface="+mn-lt"/>
              </a:rPr>
              <a:t>ear pain</a:t>
            </a:r>
            <a:endParaRPr lang="en-GB" sz="2000">
              <a:cs typeface="Calibri"/>
            </a:endParaRPr>
          </a:p>
          <a:p>
            <a:r>
              <a:rPr lang="en-GB" sz="2000">
                <a:ea typeface="+mn-lt"/>
                <a:cs typeface="+mn-lt"/>
              </a:rPr>
              <a:t>Diarrhoea </a:t>
            </a:r>
          </a:p>
          <a:p>
            <a:r>
              <a:rPr lang="en-GB" sz="2000">
                <a:ea typeface="+mn-lt"/>
                <a:cs typeface="+mn-lt"/>
              </a:rPr>
              <a:t>Some children develop a very high fever or complications of flu such as bronchitis, pneumonia and painful middle ear infection. They may need hospital treatment, and rarely, a child could die from flu. </a:t>
            </a:r>
            <a:endParaRPr lang="en-GB"/>
          </a:p>
          <a:p>
            <a:endParaRPr lang="en-GB" sz="2000">
              <a:cs typeface="Calibri"/>
            </a:endParaRPr>
          </a:p>
          <a:p>
            <a:endParaRPr lang="en-GB" sz="2000">
              <a:cs typeface="Calibri"/>
            </a:endParaRPr>
          </a:p>
          <a:p>
            <a:endParaRPr lang="en-GB" sz="2000">
              <a:cs typeface="Calibri"/>
            </a:endParaRPr>
          </a:p>
        </p:txBody>
      </p:sp>
      <p:sp>
        <p:nvSpPr>
          <p:cNvPr id="4" name="TextBox 3">
            <a:extLst>
              <a:ext uri="{FF2B5EF4-FFF2-40B4-BE49-F238E27FC236}">
                <a16:creationId xmlns:a16="http://schemas.microsoft.com/office/drawing/2014/main" id="{C7AA0180-440F-7768-C910-DF04346F759A}"/>
              </a:ext>
            </a:extLst>
          </p:cNvPr>
          <p:cNvSpPr txBox="1"/>
          <p:nvPr/>
        </p:nvSpPr>
        <p:spPr>
          <a:xfrm>
            <a:off x="1136651" y="6036734"/>
            <a:ext cx="105431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cs typeface="Arial"/>
            </a:endParaRPr>
          </a:p>
        </p:txBody>
      </p:sp>
      <p:sp>
        <p:nvSpPr>
          <p:cNvPr id="6" name="TextBox 5">
            <a:extLst>
              <a:ext uri="{FF2B5EF4-FFF2-40B4-BE49-F238E27FC236}">
                <a16:creationId xmlns:a16="http://schemas.microsoft.com/office/drawing/2014/main" id="{0D14E506-21C4-BAE9-D13A-7E80144589BB}"/>
              </a:ext>
            </a:extLst>
          </p:cNvPr>
          <p:cNvSpPr txBox="1"/>
          <p:nvPr/>
        </p:nvSpPr>
        <p:spPr>
          <a:xfrm>
            <a:off x="368037" y="6039379"/>
            <a:ext cx="109823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solidFill>
                  <a:srgbClr val="E34FA3"/>
                </a:solidFill>
                <a:latin typeface="Comic Sans MS"/>
              </a:rPr>
              <a:t>Flu will make you feel very poorly</a:t>
            </a:r>
          </a:p>
        </p:txBody>
      </p:sp>
    </p:spTree>
    <p:extLst>
      <p:ext uri="{BB962C8B-B14F-4D97-AF65-F5344CB8AC3E}">
        <p14:creationId xmlns:p14="http://schemas.microsoft.com/office/powerpoint/2010/main" val="1327704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Graphical user interface&#10;&#10;Description automatically generated">
            <a:extLst>
              <a:ext uri="{FF2B5EF4-FFF2-40B4-BE49-F238E27FC236}">
                <a16:creationId xmlns:a16="http://schemas.microsoft.com/office/drawing/2014/main" id="{F0E44AF1-374F-2CD7-6995-1B593F99D10B}"/>
              </a:ext>
            </a:extLst>
          </p:cNvPr>
          <p:cNvPicPr>
            <a:picLocks noChangeAspect="1"/>
          </p:cNvPicPr>
          <p:nvPr/>
        </p:nvPicPr>
        <p:blipFill>
          <a:blip r:embed="rId3"/>
          <a:stretch>
            <a:fillRect/>
          </a:stretch>
        </p:blipFill>
        <p:spPr>
          <a:xfrm>
            <a:off x="7882746" y="1592652"/>
            <a:ext cx="4046508" cy="4046508"/>
          </a:xfrm>
          <a:prstGeom prst="rect">
            <a:avLst/>
          </a:prstGeom>
        </p:spPr>
      </p:pic>
      <p:sp>
        <p:nvSpPr>
          <p:cNvPr id="2" name="Title 1">
            <a:extLst>
              <a:ext uri="{FF2B5EF4-FFF2-40B4-BE49-F238E27FC236}">
                <a16:creationId xmlns:a16="http://schemas.microsoft.com/office/drawing/2014/main" id="{DC5E2520-ECBB-A486-F693-700EFAB714C0}"/>
              </a:ext>
            </a:extLst>
          </p:cNvPr>
          <p:cNvSpPr>
            <a:spLocks noGrp="1"/>
          </p:cNvSpPr>
          <p:nvPr>
            <p:ph type="title"/>
          </p:nvPr>
        </p:nvSpPr>
        <p:spPr>
          <a:xfrm>
            <a:off x="464128" y="365125"/>
            <a:ext cx="11133088" cy="1339417"/>
          </a:xfrm>
        </p:spPr>
        <p:txBody>
          <a:bodyPr/>
          <a:lstStyle/>
          <a:p>
            <a:r>
              <a:rPr lang="en-GB">
                <a:latin typeface="Comic Sans MS"/>
                <a:cs typeface="Calibri Light"/>
              </a:rPr>
              <a:t>Why is it so important to be vaccinated?</a:t>
            </a:r>
            <a:endParaRPr lang="en-GB">
              <a:latin typeface="Comic Sans MS"/>
            </a:endParaRPr>
          </a:p>
        </p:txBody>
      </p:sp>
      <p:sp>
        <p:nvSpPr>
          <p:cNvPr id="3" name="Content Placeholder 2">
            <a:extLst>
              <a:ext uri="{FF2B5EF4-FFF2-40B4-BE49-F238E27FC236}">
                <a16:creationId xmlns:a16="http://schemas.microsoft.com/office/drawing/2014/main" id="{D19C29A8-5E2D-E3EB-A162-DCC845917ED6}"/>
              </a:ext>
            </a:extLst>
          </p:cNvPr>
          <p:cNvSpPr>
            <a:spLocks noGrp="1"/>
          </p:cNvSpPr>
          <p:nvPr>
            <p:ph idx="1"/>
          </p:nvPr>
        </p:nvSpPr>
        <p:spPr>
          <a:xfrm>
            <a:off x="138154" y="1596372"/>
            <a:ext cx="7840626" cy="5154900"/>
          </a:xfrm>
        </p:spPr>
        <p:txBody>
          <a:bodyPr vert="horz" lIns="91440" tIns="45720" rIns="91440" bIns="45720" rtlCol="0" anchor="t">
            <a:normAutofit/>
          </a:bodyPr>
          <a:lstStyle/>
          <a:p>
            <a:pPr marL="0" indent="0" algn="ctr">
              <a:buNone/>
            </a:pPr>
            <a:r>
              <a:rPr lang="en-GB">
                <a:cs typeface="Calibri"/>
              </a:rPr>
              <a:t>Vaccines are the most effective way to prevent highly infectious diseases such as 'flu' and we are very fortunate in the UK to be able to these very safe vaccines for </a:t>
            </a:r>
            <a:r>
              <a:rPr lang="en-GB" b="1">
                <a:solidFill>
                  <a:srgbClr val="E34FA3"/>
                </a:solidFill>
                <a:latin typeface="Comic Sans MS"/>
                <a:cs typeface="Calibri"/>
              </a:rPr>
              <a:t>FREE </a:t>
            </a:r>
            <a:r>
              <a:rPr lang="en-GB">
                <a:latin typeface="Calibri"/>
                <a:cs typeface="Calibri"/>
              </a:rPr>
              <a:t>yes, they don't cost you anything</a:t>
            </a:r>
            <a:endParaRPr lang="en-GB" b="1">
              <a:solidFill>
                <a:srgbClr val="E34FA3"/>
              </a:solidFill>
              <a:latin typeface="Comic Sans MS"/>
              <a:cs typeface="Calibri"/>
            </a:endParaRPr>
          </a:p>
          <a:p>
            <a:pPr marL="0" indent="0" algn="ctr">
              <a:buNone/>
            </a:pPr>
            <a:r>
              <a:rPr lang="en-GB">
                <a:cs typeface="Calibri"/>
              </a:rPr>
              <a:t>Vaccines don't just protect the person receiving them but all the people around them too. Some people unfortunately can't have certain vaccines for medical reasons but if enough of us are vaccinated we can protect them </a:t>
            </a:r>
            <a:r>
              <a:rPr lang="en-GB">
                <a:ea typeface="+mn-lt"/>
                <a:cs typeface="+mn-lt"/>
              </a:rPr>
              <a:t> by what's known as herd immunity</a:t>
            </a:r>
          </a:p>
        </p:txBody>
      </p:sp>
      <p:sp>
        <p:nvSpPr>
          <p:cNvPr id="4" name="TextBox 3">
            <a:extLst>
              <a:ext uri="{FF2B5EF4-FFF2-40B4-BE49-F238E27FC236}">
                <a16:creationId xmlns:a16="http://schemas.microsoft.com/office/drawing/2014/main" id="{B5D42C29-A39D-E807-710C-46C795705EB5}"/>
              </a:ext>
            </a:extLst>
          </p:cNvPr>
          <p:cNvSpPr txBox="1"/>
          <p:nvPr/>
        </p:nvSpPr>
        <p:spPr>
          <a:xfrm>
            <a:off x="-1025236" y="698269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t>Click to add text</a:t>
            </a:r>
          </a:p>
        </p:txBody>
      </p:sp>
      <p:sp>
        <p:nvSpPr>
          <p:cNvPr id="6" name="TextBox 5">
            <a:extLst>
              <a:ext uri="{FF2B5EF4-FFF2-40B4-BE49-F238E27FC236}">
                <a16:creationId xmlns:a16="http://schemas.microsoft.com/office/drawing/2014/main" id="{DC4FA623-05D7-760F-C902-476BF61B820C}"/>
              </a:ext>
            </a:extLst>
          </p:cNvPr>
          <p:cNvSpPr txBox="1"/>
          <p:nvPr/>
        </p:nvSpPr>
        <p:spPr>
          <a:xfrm>
            <a:off x="345797" y="5975133"/>
            <a:ext cx="1212482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solidFill>
                  <a:srgbClr val="E34FA3"/>
                </a:solidFill>
                <a:latin typeface="Comic Sans MS"/>
                <a:cs typeface="Calibri"/>
              </a:rPr>
              <a:t>You can help look after all your friends and family</a:t>
            </a:r>
          </a:p>
        </p:txBody>
      </p:sp>
    </p:spTree>
    <p:extLst>
      <p:ext uri="{BB962C8B-B14F-4D97-AF65-F5344CB8AC3E}">
        <p14:creationId xmlns:p14="http://schemas.microsoft.com/office/powerpoint/2010/main" val="1293773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text&#10;&#10;Description automatically generated">
            <a:extLst>
              <a:ext uri="{FF2B5EF4-FFF2-40B4-BE49-F238E27FC236}">
                <a16:creationId xmlns:a16="http://schemas.microsoft.com/office/drawing/2014/main" id="{40D53133-F3F8-24BB-758D-3A2A5AA44FFD}"/>
              </a:ext>
            </a:extLst>
          </p:cNvPr>
          <p:cNvPicPr>
            <a:picLocks noChangeAspect="1"/>
          </p:cNvPicPr>
          <p:nvPr/>
        </p:nvPicPr>
        <p:blipFill>
          <a:blip r:embed="rId3"/>
          <a:stretch>
            <a:fillRect/>
          </a:stretch>
        </p:blipFill>
        <p:spPr>
          <a:xfrm>
            <a:off x="7884716" y="59626"/>
            <a:ext cx="4186865" cy="5893098"/>
          </a:xfrm>
          <a:prstGeom prst="rect">
            <a:avLst/>
          </a:prstGeom>
        </p:spPr>
      </p:pic>
      <p:sp>
        <p:nvSpPr>
          <p:cNvPr id="2" name="Title 1">
            <a:extLst>
              <a:ext uri="{FF2B5EF4-FFF2-40B4-BE49-F238E27FC236}">
                <a16:creationId xmlns:a16="http://schemas.microsoft.com/office/drawing/2014/main" id="{6000D2C1-2606-3DF5-26E2-7B2314387208}"/>
              </a:ext>
            </a:extLst>
          </p:cNvPr>
          <p:cNvSpPr>
            <a:spLocks noGrp="1"/>
          </p:cNvSpPr>
          <p:nvPr>
            <p:ph type="title"/>
          </p:nvPr>
        </p:nvSpPr>
        <p:spPr/>
        <p:txBody>
          <a:bodyPr/>
          <a:lstStyle/>
          <a:p>
            <a:r>
              <a:rPr lang="en-GB">
                <a:latin typeface="Comic Sans MS"/>
                <a:cs typeface="Calibri Light"/>
              </a:rPr>
              <a:t>How does the vaccine work?</a:t>
            </a:r>
            <a:endParaRPr lang="en-GB">
              <a:latin typeface="Comic Sans MS"/>
            </a:endParaRPr>
          </a:p>
        </p:txBody>
      </p:sp>
      <p:sp>
        <p:nvSpPr>
          <p:cNvPr id="3" name="Content Placeholder 2">
            <a:extLst>
              <a:ext uri="{FF2B5EF4-FFF2-40B4-BE49-F238E27FC236}">
                <a16:creationId xmlns:a16="http://schemas.microsoft.com/office/drawing/2014/main" id="{15B4541D-D711-AE4A-F73A-4AD566973AAF}"/>
              </a:ext>
            </a:extLst>
          </p:cNvPr>
          <p:cNvSpPr>
            <a:spLocks noGrp="1"/>
          </p:cNvSpPr>
          <p:nvPr>
            <p:ph idx="1"/>
          </p:nvPr>
        </p:nvSpPr>
        <p:spPr>
          <a:xfrm>
            <a:off x="468168" y="1892974"/>
            <a:ext cx="7221187" cy="4351338"/>
          </a:xfrm>
        </p:spPr>
        <p:txBody>
          <a:bodyPr vert="horz" lIns="91440" tIns="45720" rIns="91440" bIns="45720" rtlCol="0" anchor="t">
            <a:normAutofit/>
          </a:bodyPr>
          <a:lstStyle/>
          <a:p>
            <a:pPr marL="0" indent="0" algn="ctr">
              <a:buNone/>
            </a:pPr>
            <a:r>
              <a:rPr lang="en-GB">
                <a:ea typeface="+mn-lt"/>
                <a:cs typeface="+mn-lt"/>
              </a:rPr>
              <a:t>The nasal spray vaccine contains small amounts of weakened flu viruses. They do not cause flu in children but it will help your child build up immunity to flu in a similar way as a natural infection (but without the symptoms)   </a:t>
            </a:r>
            <a:endParaRPr lang="en-US">
              <a:ea typeface="+mn-lt"/>
              <a:cs typeface="+mn-lt"/>
            </a:endParaRPr>
          </a:p>
          <a:p>
            <a:pPr marL="0" indent="0" algn="ctr">
              <a:buNone/>
            </a:pPr>
            <a:r>
              <a:rPr lang="en-GB">
                <a:ea typeface="+mn-lt"/>
                <a:cs typeface="+mn-lt"/>
              </a:rPr>
              <a:t>As the main flu viruses can change each year, a new nasal spray vaccine has to be given each year.</a:t>
            </a:r>
            <a:endParaRPr lang="en-GB"/>
          </a:p>
          <a:p>
            <a:pPr marL="0" indent="0" algn="ctr">
              <a:buNone/>
            </a:pPr>
            <a:endParaRPr lang="en-GB">
              <a:cs typeface="Calibri"/>
            </a:endParaRPr>
          </a:p>
          <a:p>
            <a:pPr marL="0" indent="0" algn="ctr">
              <a:buNone/>
            </a:pPr>
            <a:endParaRPr lang="en-US">
              <a:cs typeface="Calibri"/>
            </a:endParaRPr>
          </a:p>
          <a:p>
            <a:endParaRPr lang="en-US">
              <a:cs typeface="Calibri"/>
            </a:endParaRPr>
          </a:p>
          <a:p>
            <a:endParaRPr lang="en-GB">
              <a:cs typeface="Calibri"/>
            </a:endParaRPr>
          </a:p>
        </p:txBody>
      </p:sp>
      <p:sp>
        <p:nvSpPr>
          <p:cNvPr id="4" name="TextBox 3">
            <a:extLst>
              <a:ext uri="{FF2B5EF4-FFF2-40B4-BE49-F238E27FC236}">
                <a16:creationId xmlns:a16="http://schemas.microsoft.com/office/drawing/2014/main" id="{4ABFF668-3E6F-9945-F888-1FD32BEE2CBD}"/>
              </a:ext>
            </a:extLst>
          </p:cNvPr>
          <p:cNvSpPr txBox="1"/>
          <p:nvPr/>
        </p:nvSpPr>
        <p:spPr>
          <a:xfrm>
            <a:off x="665019" y="5915890"/>
            <a:ext cx="91717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solidFill>
                  <a:srgbClr val="80B547"/>
                </a:solidFill>
                <a:latin typeface="Comic Sans MS"/>
                <a:cs typeface="Calibri"/>
              </a:rPr>
              <a:t>The spray will stop the flu getting you</a:t>
            </a:r>
          </a:p>
        </p:txBody>
      </p:sp>
    </p:spTree>
    <p:extLst>
      <p:ext uri="{BB962C8B-B14F-4D97-AF65-F5344CB8AC3E}">
        <p14:creationId xmlns:p14="http://schemas.microsoft.com/office/powerpoint/2010/main" val="2112900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0593F-58A8-6AB9-20EA-F80656E969A4}"/>
              </a:ext>
            </a:extLst>
          </p:cNvPr>
          <p:cNvSpPr>
            <a:spLocks noGrp="1"/>
          </p:cNvSpPr>
          <p:nvPr>
            <p:ph type="title"/>
          </p:nvPr>
        </p:nvSpPr>
        <p:spPr>
          <a:xfrm>
            <a:off x="1724891" y="378980"/>
            <a:ext cx="10515600" cy="1325563"/>
          </a:xfrm>
        </p:spPr>
        <p:txBody>
          <a:bodyPr>
            <a:normAutofit/>
          </a:bodyPr>
          <a:lstStyle/>
          <a:p>
            <a:r>
              <a:rPr lang="en-GB">
                <a:latin typeface="Comic Sans MS"/>
                <a:cs typeface="Calibri Light"/>
              </a:rPr>
              <a:t>What will happen on the day?</a:t>
            </a:r>
            <a:endParaRPr lang="en-GB">
              <a:latin typeface="Comic Sans MS"/>
            </a:endParaRPr>
          </a:p>
        </p:txBody>
      </p:sp>
      <p:pic>
        <p:nvPicPr>
          <p:cNvPr id="4" name="Picture 4" descr="A picture containing text, clipart&#10;&#10;Description automatically generated">
            <a:extLst>
              <a:ext uri="{FF2B5EF4-FFF2-40B4-BE49-F238E27FC236}">
                <a16:creationId xmlns:a16="http://schemas.microsoft.com/office/drawing/2014/main" id="{2D1FDC99-7325-BBFA-441B-631AFF0B5B95}"/>
              </a:ext>
            </a:extLst>
          </p:cNvPr>
          <p:cNvPicPr>
            <a:picLocks noGrp="1" noChangeAspect="1"/>
          </p:cNvPicPr>
          <p:nvPr>
            <p:ph idx="1"/>
          </p:nvPr>
        </p:nvPicPr>
        <p:blipFill>
          <a:blip r:embed="rId3"/>
          <a:stretch>
            <a:fillRect/>
          </a:stretch>
        </p:blipFill>
        <p:spPr>
          <a:xfrm>
            <a:off x="447241" y="1925710"/>
            <a:ext cx="5991225" cy="3735531"/>
          </a:xfrm>
        </p:spPr>
      </p:pic>
      <p:sp>
        <p:nvSpPr>
          <p:cNvPr id="3" name="TextBox 2">
            <a:extLst>
              <a:ext uri="{FF2B5EF4-FFF2-40B4-BE49-F238E27FC236}">
                <a16:creationId xmlns:a16="http://schemas.microsoft.com/office/drawing/2014/main" id="{2CC3115D-AF00-D3BB-7AD5-35AE58815EAF}"/>
              </a:ext>
            </a:extLst>
          </p:cNvPr>
          <p:cNvSpPr txBox="1"/>
          <p:nvPr/>
        </p:nvSpPr>
        <p:spPr>
          <a:xfrm>
            <a:off x="6664037" y="1787237"/>
            <a:ext cx="5195453" cy="49552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a:t>The</a:t>
            </a:r>
            <a:r>
              <a:rPr lang="en-GB" sz="2800">
                <a:ea typeface="+mn-lt"/>
                <a:cs typeface="+mn-lt"/>
              </a:rPr>
              <a:t> vaccine is given as a spray squirted up each nostril. It's quick and painless and will still work if your child gets a runny nose, sneezes or blows their nose.</a:t>
            </a:r>
            <a:endParaRPr lang="en-GB" sz="2800">
              <a:cs typeface="Calibri"/>
            </a:endParaRPr>
          </a:p>
          <a:p>
            <a:pPr algn="ctr"/>
            <a:r>
              <a:rPr lang="en-GB" sz="2800">
                <a:ea typeface="+mn-lt"/>
                <a:cs typeface="+mn-lt"/>
              </a:rPr>
              <a:t>The nasal spray flu vaccine gives children the best protection against flu. It will take around 2 weeks for the flu vaccine to work.</a:t>
            </a:r>
            <a:endParaRPr lang="en-GB" sz="2800">
              <a:cs typeface="Calibri" panose="020F0502020204030204"/>
            </a:endParaRPr>
          </a:p>
          <a:p>
            <a:pPr algn="ctr"/>
            <a:endParaRPr lang="en-GB" sz="2800">
              <a:cs typeface="Calibri" panose="020F0502020204030204"/>
            </a:endParaRPr>
          </a:p>
          <a:p>
            <a:pPr algn="ctr"/>
            <a:br>
              <a:rPr lang="en-US"/>
            </a:br>
            <a:endParaRPr lang="en-GB">
              <a:cs typeface="Calibri"/>
            </a:endParaRPr>
          </a:p>
        </p:txBody>
      </p:sp>
      <p:sp>
        <p:nvSpPr>
          <p:cNvPr id="5" name="TextBox 4">
            <a:extLst>
              <a:ext uri="{FF2B5EF4-FFF2-40B4-BE49-F238E27FC236}">
                <a16:creationId xmlns:a16="http://schemas.microsoft.com/office/drawing/2014/main" id="{37E94A9A-59AB-D8EE-4FF3-EDBF4863250A}"/>
              </a:ext>
            </a:extLst>
          </p:cNvPr>
          <p:cNvSpPr txBox="1"/>
          <p:nvPr/>
        </p:nvSpPr>
        <p:spPr>
          <a:xfrm>
            <a:off x="9684327" y="-23552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cs typeface="Calibri"/>
            </a:endParaRPr>
          </a:p>
        </p:txBody>
      </p:sp>
      <p:sp>
        <p:nvSpPr>
          <p:cNvPr id="6" name="TextBox 5">
            <a:extLst>
              <a:ext uri="{FF2B5EF4-FFF2-40B4-BE49-F238E27FC236}">
                <a16:creationId xmlns:a16="http://schemas.microsoft.com/office/drawing/2014/main" id="{98E87EE1-7BD4-24B3-6CCB-8C64C1FEB671}"/>
              </a:ext>
            </a:extLst>
          </p:cNvPr>
          <p:cNvSpPr txBox="1"/>
          <p:nvPr/>
        </p:nvSpPr>
        <p:spPr>
          <a:xfrm>
            <a:off x="1468582" y="5929746"/>
            <a:ext cx="1145770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solidFill>
                  <a:srgbClr val="7030A0"/>
                </a:solidFill>
                <a:latin typeface="Comic Sans MS"/>
                <a:cs typeface="Calibri"/>
              </a:rPr>
              <a:t>It's just a little tickle for your nose</a:t>
            </a:r>
          </a:p>
        </p:txBody>
      </p:sp>
    </p:spTree>
    <p:extLst>
      <p:ext uri="{BB962C8B-B14F-4D97-AF65-F5344CB8AC3E}">
        <p14:creationId xmlns:p14="http://schemas.microsoft.com/office/powerpoint/2010/main" val="3241551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ext, clipart&#10;&#10;Description automatically generated">
            <a:extLst>
              <a:ext uri="{FF2B5EF4-FFF2-40B4-BE49-F238E27FC236}">
                <a16:creationId xmlns:a16="http://schemas.microsoft.com/office/drawing/2014/main" id="{5C683BD6-7F31-54FE-222E-70741F9B3F46}"/>
              </a:ext>
            </a:extLst>
          </p:cNvPr>
          <p:cNvPicPr>
            <a:picLocks noChangeAspect="1"/>
          </p:cNvPicPr>
          <p:nvPr/>
        </p:nvPicPr>
        <p:blipFill>
          <a:blip r:embed="rId3"/>
          <a:stretch>
            <a:fillRect/>
          </a:stretch>
        </p:blipFill>
        <p:spPr>
          <a:xfrm>
            <a:off x="7832197" y="2060576"/>
            <a:ext cx="4363243" cy="3971130"/>
          </a:xfrm>
          <a:prstGeom prst="rect">
            <a:avLst/>
          </a:prstGeom>
        </p:spPr>
      </p:pic>
      <p:sp>
        <p:nvSpPr>
          <p:cNvPr id="2" name="Title 1">
            <a:extLst>
              <a:ext uri="{FF2B5EF4-FFF2-40B4-BE49-F238E27FC236}">
                <a16:creationId xmlns:a16="http://schemas.microsoft.com/office/drawing/2014/main" id="{E5F80FA1-790C-89B7-1AE7-3B729E9B1C6E}"/>
              </a:ext>
            </a:extLst>
          </p:cNvPr>
          <p:cNvSpPr>
            <a:spLocks noGrp="1"/>
          </p:cNvSpPr>
          <p:nvPr>
            <p:ph type="title"/>
          </p:nvPr>
        </p:nvSpPr>
        <p:spPr/>
        <p:txBody>
          <a:bodyPr/>
          <a:lstStyle/>
          <a:p>
            <a:r>
              <a:rPr lang="en-GB">
                <a:latin typeface="Comic Sans MS"/>
                <a:cs typeface="Calibri Light"/>
              </a:rPr>
              <a:t>Why do some people have an injection?</a:t>
            </a:r>
          </a:p>
        </p:txBody>
      </p:sp>
      <p:sp>
        <p:nvSpPr>
          <p:cNvPr id="3" name="Content Placeholder 2">
            <a:extLst>
              <a:ext uri="{FF2B5EF4-FFF2-40B4-BE49-F238E27FC236}">
                <a16:creationId xmlns:a16="http://schemas.microsoft.com/office/drawing/2014/main" id="{233889CB-8E48-0FF3-7C04-148F8C324B2F}"/>
              </a:ext>
            </a:extLst>
          </p:cNvPr>
          <p:cNvSpPr>
            <a:spLocks noGrp="1"/>
          </p:cNvSpPr>
          <p:nvPr>
            <p:ph idx="1"/>
          </p:nvPr>
        </p:nvSpPr>
        <p:spPr>
          <a:xfrm>
            <a:off x="414867" y="2000250"/>
            <a:ext cx="6864350" cy="2499255"/>
          </a:xfrm>
        </p:spPr>
        <p:txBody>
          <a:bodyPr vert="horz" lIns="91440" tIns="45720" rIns="91440" bIns="45720" rtlCol="0" anchor="t">
            <a:normAutofit fontScale="92500"/>
          </a:bodyPr>
          <a:lstStyle/>
          <a:p>
            <a:endParaRPr lang="en-GB">
              <a:ea typeface="+mn-lt"/>
              <a:cs typeface="+mn-lt"/>
            </a:endParaRPr>
          </a:p>
          <a:p>
            <a:pPr marL="0" indent="0" algn="ctr">
              <a:buNone/>
            </a:pPr>
            <a:r>
              <a:rPr lang="en-GB" dirty="0">
                <a:ea typeface="+mn-lt"/>
                <a:cs typeface="+mn-lt"/>
              </a:rPr>
              <a:t>The nasal spray vaccine offers the best protection for children aged 2 to 17 years. </a:t>
            </a:r>
            <a:endParaRPr lang="en-GB" dirty="0">
              <a:cs typeface="Calibri"/>
            </a:endParaRPr>
          </a:p>
          <a:p>
            <a:pPr marL="0" indent="0" algn="ctr">
              <a:buNone/>
            </a:pPr>
            <a:r>
              <a:rPr lang="en-GB" dirty="0">
                <a:ea typeface="+mn-lt"/>
                <a:cs typeface="+mn-lt"/>
              </a:rPr>
              <a:t>They will be offered the flu vaccine injection only if the nasal spray vaccine is not suitable for them. This could be for medical or religious reasons </a:t>
            </a:r>
            <a:endParaRPr lang="en-GB" dirty="0">
              <a:cs typeface="Calibri"/>
            </a:endParaRPr>
          </a:p>
        </p:txBody>
      </p:sp>
      <p:sp>
        <p:nvSpPr>
          <p:cNvPr id="5" name="TextBox 4">
            <a:extLst>
              <a:ext uri="{FF2B5EF4-FFF2-40B4-BE49-F238E27FC236}">
                <a16:creationId xmlns:a16="http://schemas.microsoft.com/office/drawing/2014/main" id="{4875A3EA-A4B7-EA80-A956-91D85B96A97B}"/>
              </a:ext>
            </a:extLst>
          </p:cNvPr>
          <p:cNvSpPr txBox="1"/>
          <p:nvPr/>
        </p:nvSpPr>
        <p:spPr>
          <a:xfrm>
            <a:off x="688182" y="4963848"/>
            <a:ext cx="6684165"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400" b="1" dirty="0">
                <a:solidFill>
                  <a:srgbClr val="EB6C05"/>
                </a:solidFill>
                <a:latin typeface="Comic Sans MS"/>
              </a:rPr>
              <a:t>Injections are very quick and easy</a:t>
            </a:r>
            <a:endParaRPr lang="en-US" b="1">
              <a:solidFill>
                <a:srgbClr val="EB6C05"/>
              </a:solidFill>
              <a:cs typeface="Calibri"/>
            </a:endParaRPr>
          </a:p>
        </p:txBody>
      </p:sp>
    </p:spTree>
    <p:extLst>
      <p:ext uri="{BB962C8B-B14F-4D97-AF65-F5344CB8AC3E}">
        <p14:creationId xmlns:p14="http://schemas.microsoft.com/office/powerpoint/2010/main" val="1596934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E4F01-D5CB-9859-5B15-D256B50BD3CA}"/>
              </a:ext>
            </a:extLst>
          </p:cNvPr>
          <p:cNvSpPr>
            <a:spLocks noGrp="1"/>
          </p:cNvSpPr>
          <p:nvPr>
            <p:ph type="title"/>
          </p:nvPr>
        </p:nvSpPr>
        <p:spPr>
          <a:xfrm>
            <a:off x="2261558" y="307616"/>
            <a:ext cx="10515600" cy="1325563"/>
          </a:xfrm>
        </p:spPr>
        <p:txBody>
          <a:bodyPr/>
          <a:lstStyle/>
          <a:p>
            <a:r>
              <a:rPr lang="en-GB">
                <a:latin typeface="Comic Sans MS"/>
                <a:cs typeface="Calibri Light"/>
              </a:rPr>
              <a:t>How will I feel afterwards ?</a:t>
            </a:r>
            <a:endParaRPr lang="en-GB">
              <a:latin typeface="Comic Sans MS"/>
            </a:endParaRPr>
          </a:p>
        </p:txBody>
      </p:sp>
      <p:sp>
        <p:nvSpPr>
          <p:cNvPr id="3" name="Content Placeholder 2">
            <a:extLst>
              <a:ext uri="{FF2B5EF4-FFF2-40B4-BE49-F238E27FC236}">
                <a16:creationId xmlns:a16="http://schemas.microsoft.com/office/drawing/2014/main" id="{9EAD65A1-179C-4604-CA65-6E477A430D4A}"/>
              </a:ext>
            </a:extLst>
          </p:cNvPr>
          <p:cNvSpPr>
            <a:spLocks noGrp="1"/>
          </p:cNvSpPr>
          <p:nvPr>
            <p:ph idx="1"/>
          </p:nvPr>
        </p:nvSpPr>
        <p:spPr>
          <a:xfrm>
            <a:off x="446743" y="1340846"/>
            <a:ext cx="11068435" cy="4351338"/>
          </a:xfrm>
        </p:spPr>
        <p:txBody>
          <a:bodyPr vert="horz" lIns="91440" tIns="45720" rIns="91440" bIns="45720" rtlCol="0" anchor="t">
            <a:normAutofit/>
          </a:bodyPr>
          <a:lstStyle/>
          <a:p>
            <a:pPr marL="0" indent="0" algn="ctr">
              <a:buNone/>
            </a:pPr>
            <a:r>
              <a:rPr lang="en-GB">
                <a:ea typeface="+mn-lt"/>
                <a:cs typeface="+mn-lt"/>
              </a:rPr>
              <a:t>The nasal spray flu vaccine has very few side effects, the main one being that children may have a slight runny nose for a short time. Other possible, rare side effects include:</a:t>
            </a:r>
          </a:p>
          <a:p>
            <a:pPr marL="0" indent="0" algn="ctr">
              <a:buNone/>
            </a:pPr>
            <a:r>
              <a:rPr lang="en-GB">
                <a:ea typeface="+mn-lt"/>
                <a:cs typeface="+mn-lt"/>
              </a:rPr>
              <a:t> A high temperature, headache, feeling slightly unwell and loss of appetite</a:t>
            </a:r>
            <a:endParaRPr lang="en-GB">
              <a:cs typeface="Calibri"/>
            </a:endParaRPr>
          </a:p>
          <a:p>
            <a:pPr marL="0" indent="0">
              <a:buNone/>
            </a:pPr>
            <a:endParaRPr lang="en-GB">
              <a:cs typeface="Calibri"/>
            </a:endParaRPr>
          </a:p>
        </p:txBody>
      </p:sp>
      <p:sp>
        <p:nvSpPr>
          <p:cNvPr id="5" name="TextBox 4">
            <a:extLst>
              <a:ext uri="{FF2B5EF4-FFF2-40B4-BE49-F238E27FC236}">
                <a16:creationId xmlns:a16="http://schemas.microsoft.com/office/drawing/2014/main" id="{B1A516C7-0266-DFA8-AE5B-195594C6B4C0}"/>
              </a:ext>
            </a:extLst>
          </p:cNvPr>
          <p:cNvSpPr txBox="1"/>
          <p:nvPr/>
        </p:nvSpPr>
        <p:spPr>
          <a:xfrm>
            <a:off x="467673" y="5907748"/>
            <a:ext cx="1148515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a:solidFill>
                  <a:srgbClr val="45E6D8"/>
                </a:solidFill>
                <a:latin typeface="Comic Sans MS"/>
              </a:rPr>
              <a:t>Excellent you have all had your flu spray</a:t>
            </a:r>
          </a:p>
        </p:txBody>
      </p:sp>
      <p:pic>
        <p:nvPicPr>
          <p:cNvPr id="9" name="Picture 5">
            <a:extLst>
              <a:ext uri="{FF2B5EF4-FFF2-40B4-BE49-F238E27FC236}">
                <a16:creationId xmlns:a16="http://schemas.microsoft.com/office/drawing/2014/main" id="{8FFC880D-6010-5CE0-18B7-065BDDC335B2}"/>
              </a:ext>
            </a:extLst>
          </p:cNvPr>
          <p:cNvPicPr>
            <a:picLocks noChangeAspect="1"/>
          </p:cNvPicPr>
          <p:nvPr/>
        </p:nvPicPr>
        <p:blipFill rotWithShape="1">
          <a:blip r:embed="rId3"/>
          <a:srcRect l="-652" t="4164" r="5501" b="52849"/>
          <a:stretch/>
        </p:blipFill>
        <p:spPr>
          <a:xfrm>
            <a:off x="448641" y="3157949"/>
            <a:ext cx="5766441" cy="2605110"/>
          </a:xfrm>
          <a:prstGeom prst="rect">
            <a:avLst/>
          </a:prstGeom>
        </p:spPr>
      </p:pic>
      <p:pic>
        <p:nvPicPr>
          <p:cNvPr id="11" name="Picture 4" descr="A group of people posing for the camera&#10;&#10;Description automatically generated">
            <a:extLst>
              <a:ext uri="{FF2B5EF4-FFF2-40B4-BE49-F238E27FC236}">
                <a16:creationId xmlns:a16="http://schemas.microsoft.com/office/drawing/2014/main" id="{5A7A5E36-228F-4321-1A71-C5BE26FD150E}"/>
              </a:ext>
            </a:extLst>
          </p:cNvPr>
          <p:cNvPicPr>
            <a:picLocks noChangeAspect="1"/>
          </p:cNvPicPr>
          <p:nvPr/>
        </p:nvPicPr>
        <p:blipFill rotWithShape="1">
          <a:blip r:embed="rId3"/>
          <a:srcRect l="5598" t="51838" r="-386" b="4449"/>
          <a:stretch/>
        </p:blipFill>
        <p:spPr>
          <a:xfrm>
            <a:off x="6099176" y="3147219"/>
            <a:ext cx="5845903" cy="2696309"/>
          </a:xfrm>
          <a:prstGeom prst="rect">
            <a:avLst/>
          </a:prstGeom>
        </p:spPr>
      </p:pic>
    </p:spTree>
    <p:extLst>
      <p:ext uri="{BB962C8B-B14F-4D97-AF65-F5344CB8AC3E}">
        <p14:creationId xmlns:p14="http://schemas.microsoft.com/office/powerpoint/2010/main" val="8710000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TotalTime>
  <Words>668</Words>
  <Application>Microsoft Office PowerPoint</Application>
  <PresentationFormat>Widescreen</PresentationFormat>
  <Paragraphs>73</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Comic Sans MS</vt:lpstr>
      <vt:lpstr>office theme</vt:lpstr>
      <vt:lpstr>Influenza Nasal flu vaccinations  2023 </vt:lpstr>
      <vt:lpstr>What is 'Flu'?</vt:lpstr>
      <vt:lpstr>How do you get 'flu'?</vt:lpstr>
      <vt:lpstr>How will having 'flu' make me feel?</vt:lpstr>
      <vt:lpstr>Why is it so important to be vaccinated?</vt:lpstr>
      <vt:lpstr>How does the vaccine work?</vt:lpstr>
      <vt:lpstr>What will happen on the day?</vt:lpstr>
      <vt:lpstr>Why do some people have an injection?</vt:lpstr>
      <vt:lpstr>How will I feel afterwards ?</vt:lpstr>
      <vt:lpstr>Well done for being so good and brave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Boden</dc:creator>
  <cp:lastModifiedBy>David Foster</cp:lastModifiedBy>
  <cp:revision>122</cp:revision>
  <dcterms:created xsi:type="dcterms:W3CDTF">2022-04-29T11:23:55Z</dcterms:created>
  <dcterms:modified xsi:type="dcterms:W3CDTF">2023-09-21T10:38:14Z</dcterms:modified>
</cp:coreProperties>
</file>